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fif" ContentType="image/jpe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78" r:id="rId5"/>
    <p:sldMasterId id="2147483813" r:id="rId6"/>
    <p:sldMasterId id="2147483833" r:id="rId7"/>
  </p:sldMasterIdLst>
  <p:notesMasterIdLst>
    <p:notesMasterId r:id="rId32"/>
  </p:notesMasterIdLst>
  <p:handoutMasterIdLst>
    <p:handoutMasterId r:id="rId33"/>
  </p:handoutMasterIdLst>
  <p:sldIdLst>
    <p:sldId id="256" r:id="rId8"/>
    <p:sldId id="257" r:id="rId9"/>
    <p:sldId id="1439" r:id="rId10"/>
    <p:sldId id="1440" r:id="rId11"/>
    <p:sldId id="523" r:id="rId12"/>
    <p:sldId id="1454" r:id="rId13"/>
    <p:sldId id="1453" r:id="rId14"/>
    <p:sldId id="1452" r:id="rId15"/>
    <p:sldId id="1455" r:id="rId16"/>
    <p:sldId id="1450" r:id="rId17"/>
    <p:sldId id="1451" r:id="rId18"/>
    <p:sldId id="1449" r:id="rId19"/>
    <p:sldId id="1448" r:id="rId20"/>
    <p:sldId id="1456" r:id="rId21"/>
    <p:sldId id="1447" r:id="rId22"/>
    <p:sldId id="1446" r:id="rId23"/>
    <p:sldId id="1445" r:id="rId24"/>
    <p:sldId id="1458" r:id="rId25"/>
    <p:sldId id="1459" r:id="rId26"/>
    <p:sldId id="1443" r:id="rId27"/>
    <p:sldId id="1442" r:id="rId28"/>
    <p:sldId id="1457" r:id="rId29"/>
    <p:sldId id="319" r:id="rId30"/>
    <p:sldId id="377" r:id="rId31"/>
  </p:sldIdLst>
  <p:sldSz cx="12192000" cy="6858000"/>
  <p:notesSz cx="6858000" cy="9144000"/>
  <p:embeddedFontLst>
    <p:embeddedFont>
      <p:font typeface="ＭＳ Ｐゴシック" panose="020B0600070205080204" pitchFamily="34" charset="-128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Jost" panose="020B0604020202020204" charset="0"/>
      <p:regular r:id="rId39"/>
      <p:bold r:id="rId40"/>
      <p:italic r:id="rId41"/>
      <p:boldItalic r:id="rId42"/>
    </p:embeddedFont>
    <p:embeddedFont>
      <p:font typeface="Jost Light" panose="020B0604020202020204" charset="0"/>
      <p:regular r:id="rId43"/>
      <p:italic r:id="rId44"/>
    </p:embeddedFont>
    <p:embeddedFont>
      <p:font typeface="Jost Light Roman" panose="020B0604020202020204" charset="0"/>
      <p:regular r:id="rId45"/>
    </p:embeddedFont>
    <p:embeddedFont>
      <p:font typeface="Jost Medium" panose="020B0604020202020204" charset="0"/>
      <p:regular r:id="rId46"/>
      <p:italic r:id="rId47"/>
    </p:embeddedFont>
    <p:embeddedFont>
      <p:font typeface="Jost Medium Roman" panose="020B0604020202020204" charset="0"/>
      <p:regular r:id="rId48"/>
    </p:embeddedFont>
    <p:embeddedFont>
      <p:font typeface="Jost Regular" panose="020B0604020202020204" charset="0"/>
      <p:regular r:id="rId49"/>
      <p:bold r:id="rId50"/>
      <p:italic r:id="rId51"/>
      <p:boldItalic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848" userDrawn="1">
          <p15:clr>
            <a:srgbClr val="A4A3A4"/>
          </p15:clr>
        </p15:guide>
        <p15:guide id="3" orient="horz" pos="504" userDrawn="1">
          <p15:clr>
            <a:srgbClr val="A4A3A4"/>
          </p15:clr>
        </p15:guide>
        <p15:guide id="4" orient="horz" pos="1008" userDrawn="1">
          <p15:clr>
            <a:srgbClr val="A4A3A4"/>
          </p15:clr>
        </p15:guide>
        <p15:guide id="5" pos="3960" userDrawn="1">
          <p15:clr>
            <a:srgbClr val="A4A3A4"/>
          </p15:clr>
        </p15:guide>
        <p15:guide id="6" orient="horz" pos="36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B9E6"/>
    <a:srgbClr val="F2D7BE"/>
    <a:srgbClr val="250E62"/>
    <a:srgbClr val="DA291C"/>
    <a:srgbClr val="F78E1E"/>
    <a:srgbClr val="FF6900"/>
    <a:srgbClr val="171938"/>
    <a:srgbClr val="894BC4"/>
    <a:srgbClr val="61458E"/>
    <a:srgbClr val="4D5A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35" autoAdjust="0"/>
    <p:restoredTop sz="94660"/>
  </p:normalViewPr>
  <p:slideViewPr>
    <p:cSldViewPr snapToGrid="0">
      <p:cViewPr varScale="1">
        <p:scale>
          <a:sx n="64" d="100"/>
          <a:sy n="64" d="100"/>
        </p:scale>
        <p:origin x="488" y="40"/>
      </p:cViewPr>
      <p:guideLst>
        <p:guide pos="4848"/>
        <p:guide orient="horz" pos="504"/>
        <p:guide orient="horz" pos="1008"/>
        <p:guide pos="3960"/>
        <p:guide orient="horz" pos="36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124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font" Target="fonts/font6.fntdata"/><Relationship Id="rId21" Type="http://schemas.openxmlformats.org/officeDocument/2006/relationships/slide" Target="slides/slide14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theme" Target="theme/theme1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tableStyles" Target="tableStyles.xml"/><Relationship Id="rId8" Type="http://schemas.openxmlformats.org/officeDocument/2006/relationships/slide" Target="slides/slide1.xml"/><Relationship Id="rId51" Type="http://schemas.openxmlformats.org/officeDocument/2006/relationships/font" Target="fonts/font1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3.xml"/><Relationship Id="rId41" Type="http://schemas.openxmlformats.org/officeDocument/2006/relationships/font" Target="fonts/font8.fntdata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font" Target="fonts/font3.fntdata"/><Relationship Id="rId49" Type="http://schemas.openxmlformats.org/officeDocument/2006/relationships/font" Target="fonts/font16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7BDBE19-E140-3E4A-AD64-CF23031C5E7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Jost Regular" pitchFamily="2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B95E08-1D6E-EB4B-B567-76A6184E466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620F1B-E221-D048-B344-903BFF053886}" type="datetimeFigureOut">
              <a:rPr lang="en-US" smtClean="0">
                <a:latin typeface="Jost Regular" pitchFamily="2" charset="77"/>
              </a:rPr>
              <a:t>2/20/2022</a:t>
            </a:fld>
            <a:endParaRPr lang="en-US" dirty="0">
              <a:latin typeface="Jost Regular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386231-8746-8642-B2A9-84DCF70EC1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Jost Regular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9E256-AF0E-FC45-BDA8-9E90D6C518D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A1BCA9-050E-E543-8183-EC2FB21E95CA}" type="slidenum">
              <a:rPr lang="en-US" smtClean="0">
                <a:latin typeface="Jost Regular" pitchFamily="2" charset="77"/>
              </a:rPr>
              <a:t>‹#›</a:t>
            </a:fld>
            <a:endParaRPr lang="en-US" dirty="0">
              <a:latin typeface="Jost Regula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24399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Jost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Jost" pitchFamily="2" charset="0"/>
              </a:defRPr>
            </a:lvl1pPr>
          </a:lstStyle>
          <a:p>
            <a:fld id="{F5FA17D8-28FB-405C-9E38-317B3698F0FF}" type="datetimeFigureOut">
              <a:rPr lang="en-US" smtClean="0"/>
              <a:pPr/>
              <a:t>2/20/2022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Jost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Jost" pitchFamily="2" charset="0"/>
              </a:defRPr>
            </a:lvl1pPr>
          </a:lstStyle>
          <a:p>
            <a:fld id="{749DB933-A05A-401E-9EFE-5F59053104B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0D7A01-D8AB-4247-95F6-38AE079CF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472267"/>
            <a:ext cx="1285686" cy="45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570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Jost" pitchFamily="2" charset="0"/>
        <a:ea typeface="+mn-ea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cd7e65d7a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gcd7e65d7a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cd7e65d7a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316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cd7fb680c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cd7fb680c4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this slide, maybe there’s some way to make the text more emphasized? </a:t>
            </a:r>
            <a:endParaRPr/>
          </a:p>
        </p:txBody>
      </p:sp>
      <p:sp>
        <p:nvSpPr>
          <p:cNvPr id="231" name="Google Shape;231;gcd7fb680c4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573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1978F2-530B-4764-90C8-D1005A76FBF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219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5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Main Content -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NEO_Corp_Pattern_long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21200" y="0"/>
            <a:ext cx="7670800" cy="6858000"/>
          </a:xfrm>
          <a:prstGeom prst="rect">
            <a:avLst/>
          </a:prstGeom>
        </p:spPr>
      </p:pic>
      <p:sp>
        <p:nvSpPr>
          <p:cNvPr id="1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907280" y="2707774"/>
            <a:ext cx="5295900" cy="556628"/>
          </a:xfrm>
        </p:spPr>
        <p:txBody>
          <a:bodyPr lIns="0">
            <a:noAutofit/>
          </a:bodyPr>
          <a:lstStyle>
            <a:lvl1pPr marL="0" indent="0">
              <a:buNone/>
              <a:defRPr sz="2000" b="0" baseline="0">
                <a:solidFill>
                  <a:schemeClr val="bg2"/>
                </a:solidFill>
                <a:latin typeface="Jost Medium" pitchFamily="2" charset="0"/>
                <a:ea typeface="Jost Medium" pitchFamily="2" charset="0"/>
                <a:cs typeface="Jost Medium" pitchFamily="2" charset="0"/>
              </a:defRPr>
            </a:lvl1pPr>
          </a:lstStyle>
          <a:p>
            <a:pPr lvl="0"/>
            <a:r>
              <a:rPr lang="en-US" dirty="0"/>
              <a:t>Section Subtitle 20pt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907280" y="1849184"/>
            <a:ext cx="5295900" cy="89903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defRPr sz="5000" b="0">
                <a:solidFill>
                  <a:srgbClr val="FFFFFF"/>
                </a:solidFill>
                <a:latin typeface="Jost Light" pitchFamily="2" charset="0"/>
                <a:ea typeface="Jost Light" pitchFamily="2" charset="0"/>
                <a:cs typeface="Jost Light" pitchFamily="2" charset="0"/>
              </a:defRPr>
            </a:lvl1pPr>
          </a:lstStyle>
          <a:p>
            <a:r>
              <a:rPr lang="en-US" dirty="0"/>
              <a:t>Section Title 50pt</a:t>
            </a:r>
          </a:p>
        </p:txBody>
      </p:sp>
      <p:pic>
        <p:nvPicPr>
          <p:cNvPr id="7" name="Picture 6" descr="NeoGenomics_PrimaryAlt_Logo.eps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0835" y="6041741"/>
            <a:ext cx="976514" cy="414622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31DF9ACF-F15A-7640-889C-FB2806F0BB7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4530903" cy="6857999"/>
          </a:xfrm>
          <a:prstGeom prst="rect">
            <a:avLst/>
          </a:prstGeom>
        </p:spPr>
      </p:pic>
      <p:pic>
        <p:nvPicPr>
          <p:cNvPr id="11" name="Picture 10" descr="NEO_Corp_Pattern_long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21200" y="0"/>
            <a:ext cx="7670800" cy="6858000"/>
          </a:xfrm>
          <a:prstGeom prst="rect">
            <a:avLst/>
          </a:prstGeom>
        </p:spPr>
      </p:pic>
      <p:pic>
        <p:nvPicPr>
          <p:cNvPr id="12" name="Picture 11" descr="NeoGenomics_PrimaryAlt_Logo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0835" y="6041741"/>
            <a:ext cx="976514" cy="414622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31DF9ACF-F15A-7640-889C-FB2806F0BB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4530903" cy="6857999"/>
          </a:xfrm>
          <a:prstGeom prst="rect">
            <a:avLst/>
          </a:prstGeom>
        </p:spPr>
      </p:pic>
      <p:sp>
        <p:nvSpPr>
          <p:cNvPr id="20" name="Title 4"/>
          <p:cNvSpPr txBox="1">
            <a:spLocks/>
          </p:cNvSpPr>
          <p:nvPr userDrawn="1"/>
        </p:nvSpPr>
        <p:spPr>
          <a:xfrm>
            <a:off x="5618153" y="1600513"/>
            <a:ext cx="5686481" cy="286354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chemeClr val="tx1"/>
                </a:solidFill>
                <a:latin typeface="Jost Medium" pitchFamily="2" charset="77"/>
                <a:ea typeface="Jost Medium" pitchFamily="2" charset="77"/>
                <a:cs typeface="Jost Medium" pitchFamily="2" charset="77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+mn-lt"/>
              </a:rPr>
              <a:t>The Medical Affairs</a:t>
            </a:r>
            <a:r>
              <a:rPr lang="en-US" sz="2800" dirty="0">
                <a:ln w="12700">
                  <a:noFill/>
                </a:ln>
                <a:solidFill>
                  <a:schemeClr val="bg1"/>
                </a:solidFill>
                <a:latin typeface="+mn-lt"/>
              </a:rPr>
              <a:t> department </a:t>
            </a:r>
            <a:r>
              <a:rPr lang="en-US" sz="2800" dirty="0">
                <a:solidFill>
                  <a:schemeClr val="bg1"/>
                </a:solidFill>
                <a:latin typeface="+mn-lt"/>
              </a:rPr>
              <a:t>fosters education that enrichens the global scientific and medical community’s understanding of cancer diagnostics to point the way toward advancing patient care.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A320E7-6EC4-CA4F-BFDA-3EB000607F3E}"/>
              </a:ext>
            </a:extLst>
          </p:cNvPr>
          <p:cNvSpPr/>
          <p:nvPr userDrawn="1"/>
        </p:nvSpPr>
        <p:spPr>
          <a:xfrm rot="5400000">
            <a:off x="8438533" y="4312617"/>
            <a:ext cx="45720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951FA6-611D-415E-A400-7958787F835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475" y="5792871"/>
            <a:ext cx="2556759" cy="91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08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Main Content -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NEO_Corp_Pattern_long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4282574"/>
            <a:ext cx="11436350" cy="556628"/>
          </a:xfrm>
        </p:spPr>
        <p:txBody>
          <a:bodyPr lIns="0">
            <a:noAutofit/>
          </a:bodyPr>
          <a:lstStyle>
            <a:lvl1pPr marL="0" indent="0">
              <a:buNone/>
              <a:defRPr sz="2000" b="0" baseline="0">
                <a:solidFill>
                  <a:schemeClr val="bg1"/>
                </a:solidFill>
                <a:latin typeface="Jost Medium Roman" pitchFamily="2" charset="0"/>
                <a:ea typeface="Jost Medium Roman" pitchFamily="2" charset="0"/>
                <a:cs typeface="Jost Medium Roman" pitchFamily="2" charset="0"/>
              </a:defRPr>
            </a:lvl1pPr>
          </a:lstStyle>
          <a:p>
            <a:pPr lvl="0"/>
            <a:r>
              <a:rPr lang="en-US" dirty="0"/>
              <a:t>Section Subtitle 20pt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3462084"/>
            <a:ext cx="11436350" cy="89903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defRPr sz="5000" b="0">
                <a:solidFill>
                  <a:srgbClr val="FFFFFF"/>
                </a:solidFill>
                <a:latin typeface="Jost Light Roman" pitchFamily="2" charset="0"/>
                <a:cs typeface="Jost Light Roman" pitchFamily="2" charset="0"/>
              </a:defRPr>
            </a:lvl1pPr>
          </a:lstStyle>
          <a:p>
            <a:r>
              <a:rPr lang="en-US" dirty="0"/>
              <a:t>Section Title 50pt</a:t>
            </a:r>
          </a:p>
        </p:txBody>
      </p:sp>
      <p:pic>
        <p:nvPicPr>
          <p:cNvPr id="6" name="Picture 5" descr="NeoGenomics_PrimaryAlt_Logo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0835" y="6041741"/>
            <a:ext cx="976514" cy="414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150E76-835B-44A5-ACBA-87F7513883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2" y="5782622"/>
            <a:ext cx="2614206" cy="93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54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Main Content -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NEO_Corp_Pattern_long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21200" y="0"/>
            <a:ext cx="7670800" cy="6858000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0" y="0"/>
            <a:ext cx="4521200" cy="6858000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Insert an image here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907280" y="2707774"/>
            <a:ext cx="5295900" cy="556628"/>
          </a:xfrm>
        </p:spPr>
        <p:txBody>
          <a:bodyPr lIns="0">
            <a:noAutofit/>
          </a:bodyPr>
          <a:lstStyle>
            <a:lvl1pPr marL="0" indent="0">
              <a:buNone/>
              <a:defRPr sz="2000" b="0" baseline="0">
                <a:solidFill>
                  <a:schemeClr val="bg2"/>
                </a:solidFill>
                <a:latin typeface="Jost Medium Roman" pitchFamily="2" charset="0"/>
                <a:ea typeface="Jost Medium Roman" pitchFamily="2" charset="0"/>
                <a:cs typeface="Jost Medium Roman" pitchFamily="2" charset="0"/>
              </a:defRPr>
            </a:lvl1pPr>
          </a:lstStyle>
          <a:p>
            <a:pPr lvl="0"/>
            <a:r>
              <a:rPr lang="en-US" dirty="0"/>
              <a:t>Section Subtitle 20pt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907280" y="1849184"/>
            <a:ext cx="5295900" cy="89903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defRPr sz="5000" b="0">
                <a:solidFill>
                  <a:srgbClr val="FFFFFF"/>
                </a:solidFill>
                <a:latin typeface="Jost Light Roman" pitchFamily="2" charset="0"/>
                <a:ea typeface="Jost Light Roman" pitchFamily="2" charset="0"/>
                <a:cs typeface="Jost Light Roman" pitchFamily="2" charset="0"/>
              </a:defRPr>
            </a:lvl1pPr>
          </a:lstStyle>
          <a:p>
            <a:r>
              <a:rPr lang="en-US" dirty="0"/>
              <a:t>Section Title 50pt</a:t>
            </a:r>
          </a:p>
        </p:txBody>
      </p:sp>
      <p:pic>
        <p:nvPicPr>
          <p:cNvPr id="7" name="Picture 6" descr="NeoGenomics_PrimaryAlt_Logo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0835" y="6041741"/>
            <a:ext cx="976514" cy="4146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D0C24B-F79E-41B1-9514-F662EB68020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434" y="5782619"/>
            <a:ext cx="2614206" cy="93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362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Main Content -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NEO_Corp_Pattern_long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21200" y="0"/>
            <a:ext cx="7670800" cy="6858000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0" y="0"/>
            <a:ext cx="4521200" cy="6858000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Insert an image here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" hasCustomPrompt="1"/>
          </p:nvPr>
        </p:nvSpPr>
        <p:spPr>
          <a:xfrm>
            <a:off x="5923280" y="2263274"/>
            <a:ext cx="5295900" cy="556628"/>
          </a:xfrm>
        </p:spPr>
        <p:txBody>
          <a:bodyPr lIns="0">
            <a:noAutofit/>
          </a:bodyPr>
          <a:lstStyle>
            <a:lvl1pPr marL="0" indent="0">
              <a:buNone/>
              <a:defRPr sz="2000" b="0" baseline="0">
                <a:solidFill>
                  <a:srgbClr val="FFFFFF"/>
                </a:solidFill>
                <a:latin typeface="Jost Medium Roman" pitchFamily="2" charset="0"/>
                <a:ea typeface="Jost Medium Roman" pitchFamily="2" charset="0"/>
                <a:cs typeface="Jost Medium Roman" pitchFamily="2" charset="0"/>
              </a:defRPr>
            </a:lvl1pPr>
          </a:lstStyle>
          <a:p>
            <a:pPr lvl="0"/>
            <a:r>
              <a:rPr lang="en-US" dirty="0"/>
              <a:t>Section Subtitle 20pt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923280" y="1404684"/>
            <a:ext cx="5295900" cy="89903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defRPr sz="5000" b="0">
                <a:solidFill>
                  <a:srgbClr val="FFFFFF"/>
                </a:solidFill>
                <a:latin typeface="Jost Light Roman" pitchFamily="2" charset="0"/>
                <a:ea typeface="Jost Light Roman" pitchFamily="2" charset="0"/>
                <a:cs typeface="Jost Light Roman" pitchFamily="2" charset="0"/>
              </a:defRPr>
            </a:lvl1pPr>
          </a:lstStyle>
          <a:p>
            <a:r>
              <a:rPr lang="en-US" dirty="0"/>
              <a:t>Section Title 50pt</a:t>
            </a:r>
          </a:p>
        </p:txBody>
      </p:sp>
      <p:pic>
        <p:nvPicPr>
          <p:cNvPr id="7" name="Picture 6" descr="NeoGenomics_PrimaryAlt_Logo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0835" y="6041741"/>
            <a:ext cx="976514" cy="4146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586B18-01D2-4DFE-8CE9-11861C454C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434" y="5786167"/>
            <a:ext cx="2614206" cy="93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039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81000" y="2298700"/>
            <a:ext cx="11436350" cy="3340100"/>
          </a:xfrm>
        </p:spPr>
        <p:txBody>
          <a:bodyPr/>
          <a:lstStyle>
            <a:lvl2pPr marL="457200" indent="-228600">
              <a:buFont typeface="Calibri" panose="020F0502020204030204" pitchFamily="34" charset="0"/>
              <a:buChar char="−"/>
              <a:defRPr/>
            </a:lvl2pPr>
            <a:lvl3pPr marL="685800" indent="-228600">
              <a:buFont typeface="Calibri" panose="020F0502020204030204" pitchFamily="34" charset="0"/>
              <a:buChar char="−"/>
              <a:defRPr/>
            </a:lvl3pPr>
            <a:lvl4pPr marL="914400" indent="-228600">
              <a:buFont typeface="Calibri" panose="020F0502020204030204" pitchFamily="34" charset="0"/>
              <a:buChar char="−"/>
              <a:defRPr/>
            </a:lvl4pPr>
            <a:lvl5pPr marL="1143000" indent="-228600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521CF5-B18D-D44D-9437-593D85B8A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897" y="-395287"/>
            <a:ext cx="10094480" cy="1600200"/>
          </a:xfrm>
        </p:spPr>
        <p:txBody>
          <a:bodyPr anchor="b"/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3004457" y="6034087"/>
            <a:ext cx="5953806" cy="434976"/>
          </a:xfrm>
        </p:spPr>
        <p:txBody>
          <a:bodyPr lIns="0" bIns="0" anchor="b">
            <a:noAutofit/>
          </a:bodyPr>
          <a:lstStyle>
            <a:lvl1pPr marL="0" indent="0" algn="ctr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1590" y="6034088"/>
            <a:ext cx="365760" cy="434975"/>
          </a:xfrm>
          <a:prstGeom prst="rect">
            <a:avLst/>
          </a:prstGeom>
        </p:spPr>
        <p:txBody>
          <a:bodyPr lIns="0" tIns="0" rIns="0" bIns="0" anchor="ctr"/>
          <a:lstStyle>
            <a:lvl1pPr algn="just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9" name="Picture 8" descr="NEO_Corp_Pattern_long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17320" cy="16002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1726128" y="1288595"/>
            <a:ext cx="10091222" cy="408125"/>
          </a:xfrm>
        </p:spPr>
        <p:txBody>
          <a:bodyPr lIns="0">
            <a:normAutofit/>
          </a:bodyPr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Jost Medium Roman" pitchFamily="2" charset="0"/>
                <a:ea typeface="Jost Medium Roman" pitchFamily="2" charset="0"/>
                <a:cs typeface="Jost Medium Roman" pitchFamily="2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8475372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16">
          <p15:clr>
            <a:srgbClr val="FBAE40"/>
          </p15:clr>
        </p15:guide>
        <p15:guide id="4" pos="888">
          <p15:clr>
            <a:srgbClr val="FBAE40"/>
          </p15:clr>
        </p15:guide>
        <p15:guide id="5" orient="horz" pos="100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81000" y="2298700"/>
            <a:ext cx="5524500" cy="3340100"/>
          </a:xfrm>
        </p:spPr>
        <p:txBody>
          <a:bodyPr>
            <a:noAutofit/>
          </a:bodyPr>
          <a:lstStyle>
            <a:lvl2pPr marL="457200" indent="-228600">
              <a:buFont typeface="Calibri" panose="020F0502020204030204" pitchFamily="34" charset="0"/>
              <a:buChar char="−"/>
              <a:defRPr/>
            </a:lvl2pPr>
            <a:lvl3pPr marL="685800" indent="-228600">
              <a:buFont typeface="Calibri" panose="020F0502020204030204" pitchFamily="34" charset="0"/>
              <a:buChar char="−"/>
              <a:defRPr/>
            </a:lvl3pPr>
            <a:lvl4pPr marL="914400" indent="-228600">
              <a:buFont typeface="Calibri" panose="020F0502020204030204" pitchFamily="34" charset="0"/>
              <a:buChar char="−"/>
              <a:defRPr/>
            </a:lvl4pPr>
            <a:lvl5pPr marL="1143000" indent="-228600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269038" y="2298700"/>
            <a:ext cx="5548312" cy="3340100"/>
          </a:xfrm>
        </p:spPr>
        <p:txBody>
          <a:bodyPr>
            <a:noAutofit/>
          </a:bodyPr>
          <a:lstStyle>
            <a:lvl2pPr marL="457200" indent="-228600">
              <a:buFont typeface="Calibri" panose="020F0502020204030204" pitchFamily="34" charset="0"/>
              <a:buChar char="−"/>
              <a:defRPr/>
            </a:lvl2pPr>
            <a:lvl3pPr marL="685800" indent="-228600">
              <a:buFont typeface="Calibri" panose="020F0502020204030204" pitchFamily="34" charset="0"/>
              <a:buChar char="−"/>
              <a:defRPr/>
            </a:lvl3pPr>
            <a:lvl4pPr marL="914400" indent="-228600">
              <a:buFont typeface="Calibri" panose="020F0502020204030204" pitchFamily="34" charset="0"/>
              <a:buChar char="−"/>
              <a:defRPr/>
            </a:lvl4pPr>
            <a:lvl5pPr marL="1143000" indent="-228600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1590" y="6034088"/>
            <a:ext cx="365760" cy="434975"/>
          </a:xfrm>
          <a:prstGeom prst="rect">
            <a:avLst/>
          </a:prstGeom>
        </p:spPr>
        <p:txBody>
          <a:bodyPr lIns="0" tIns="0" rIns="0" bIns="0" anchor="ctr"/>
          <a:lstStyle>
            <a:lvl1pPr algn="just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3" name="Picture 12" descr="NEO_Corp_Pattern_long.jpg">
            <a:extLst>
              <a:ext uri="{FF2B5EF4-FFF2-40B4-BE49-F238E27FC236}">
                <a16:creationId xmlns:a16="http://schemas.microsoft.com/office/drawing/2014/main" id="{6F12A8FE-0296-0542-ABBD-F81881D6B1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17320" cy="1600200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9EDE5BDA-22D0-D547-9C69-73A3EE39E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870" y="-395287"/>
            <a:ext cx="10094480" cy="1600200"/>
          </a:xfrm>
        </p:spPr>
        <p:txBody>
          <a:bodyPr anchor="b"/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6C66B55-D020-A64B-AD34-D5B86AC8273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726101" y="1288594"/>
            <a:ext cx="10091222" cy="434976"/>
          </a:xfrm>
        </p:spPr>
        <p:txBody>
          <a:bodyPr lIns="0">
            <a:normAutofit/>
          </a:bodyPr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Jost Medium Roman" pitchFamily="2" charset="0"/>
                <a:ea typeface="Jost Medium Roman" pitchFamily="2" charset="0"/>
                <a:cs typeface="Jost Medium Roman" pitchFamily="2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3004457" y="6034087"/>
            <a:ext cx="5953806" cy="434976"/>
          </a:xfrm>
        </p:spPr>
        <p:txBody>
          <a:bodyPr lIns="0" bIns="0" anchor="b">
            <a:noAutofit/>
          </a:bodyPr>
          <a:lstStyle>
            <a:lvl1pPr marL="0" indent="0" algn="ctr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</p:spTree>
    <p:extLst>
      <p:ext uri="{BB962C8B-B14F-4D97-AF65-F5344CB8AC3E}">
        <p14:creationId xmlns:p14="http://schemas.microsoft.com/office/powerpoint/2010/main" val="25172099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 - Lis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0" y="2298701"/>
            <a:ext cx="5530850" cy="3340099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Insert an image here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6" hasCustomPrompt="1"/>
          </p:nvPr>
        </p:nvSpPr>
        <p:spPr>
          <a:xfrm>
            <a:off x="381000" y="2298700"/>
            <a:ext cx="5524500" cy="3340100"/>
          </a:xfrm>
        </p:spPr>
        <p:txBody>
          <a:bodyPr>
            <a:noAutofit/>
          </a:bodyPr>
          <a:lstStyle>
            <a:lvl2pPr marL="457200" indent="-228600">
              <a:buFont typeface="Calibri" panose="020F0502020204030204" pitchFamily="34" charset="0"/>
              <a:buChar char="−"/>
              <a:defRPr/>
            </a:lvl2pPr>
            <a:lvl3pPr marL="685800" indent="-228600">
              <a:buFont typeface="Calibri" panose="020F0502020204030204" pitchFamily="34" charset="0"/>
              <a:buChar char="−"/>
              <a:defRPr/>
            </a:lvl3pPr>
            <a:lvl4pPr marL="914400" indent="-228600">
              <a:buFont typeface="Calibri" panose="020F0502020204030204" pitchFamily="34" charset="0"/>
              <a:buChar char="−"/>
              <a:defRPr/>
            </a:lvl4pPr>
            <a:lvl5pPr marL="1143000" indent="-228600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1590" y="6034088"/>
            <a:ext cx="365760" cy="434975"/>
          </a:xfrm>
          <a:prstGeom prst="rect">
            <a:avLst/>
          </a:prstGeom>
        </p:spPr>
        <p:txBody>
          <a:bodyPr lIns="0" tIns="0" rIns="0" bIns="0" anchor="ctr"/>
          <a:lstStyle>
            <a:lvl1pPr algn="just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9" name="Picture 8" descr="NEO_Corp_Pattern_long.jpg">
            <a:extLst>
              <a:ext uri="{FF2B5EF4-FFF2-40B4-BE49-F238E27FC236}">
                <a16:creationId xmlns:a16="http://schemas.microsoft.com/office/drawing/2014/main" id="{C08D110A-9B88-224A-8B85-E026B5AB12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17320" cy="1600200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F16C0633-B71C-1F46-8507-F21AF29C8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870" y="-395289"/>
            <a:ext cx="10094480" cy="1600200"/>
          </a:xfrm>
        </p:spPr>
        <p:txBody>
          <a:bodyPr anchor="b"/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C51AD9F-8C1D-0040-936B-9B3B23A55B47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726101" y="1288594"/>
            <a:ext cx="10091222" cy="447674"/>
          </a:xfrm>
        </p:spPr>
        <p:txBody>
          <a:bodyPr lIns="0">
            <a:normAutofit/>
          </a:bodyPr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Jost Medium Roman" pitchFamily="2" charset="0"/>
                <a:ea typeface="Jost Medium Roman" pitchFamily="2" charset="0"/>
                <a:cs typeface="Jost Medium Roman" pitchFamily="2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3004457" y="6034087"/>
            <a:ext cx="5953806" cy="434976"/>
          </a:xfrm>
        </p:spPr>
        <p:txBody>
          <a:bodyPr lIns="0" bIns="0" anchor="b">
            <a:noAutofit/>
          </a:bodyPr>
          <a:lstStyle>
            <a:lvl1pPr marL="0" indent="0" algn="ctr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</p:spTree>
    <p:extLst>
      <p:ext uri="{BB962C8B-B14F-4D97-AF65-F5344CB8AC3E}">
        <p14:creationId xmlns:p14="http://schemas.microsoft.com/office/powerpoint/2010/main" val="1463765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Lis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7188" y="2298701"/>
            <a:ext cx="5548312" cy="3334292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Insert an image here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6269038" y="6034088"/>
            <a:ext cx="3903662" cy="447675"/>
          </a:xfrm>
        </p:spPr>
        <p:txBody>
          <a:bodyPr lIns="0" bIns="0" anchor="b">
            <a:noAutofit/>
          </a:bodyPr>
          <a:lstStyle>
            <a:lvl1pPr marL="0" indent="0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269038" y="2298700"/>
            <a:ext cx="5548312" cy="3340100"/>
          </a:xfrm>
        </p:spPr>
        <p:txBody>
          <a:bodyPr>
            <a:noAutofit/>
          </a:bodyPr>
          <a:lstStyle>
            <a:lvl2pPr marL="457200" indent="-228600">
              <a:buFont typeface="Calibri" panose="020F0502020204030204" pitchFamily="34" charset="0"/>
              <a:buChar char="−"/>
              <a:defRPr/>
            </a:lvl2pPr>
            <a:lvl3pPr marL="685800" indent="-228600">
              <a:buFont typeface="Calibri" panose="020F0502020204030204" pitchFamily="34" charset="0"/>
              <a:buChar char="−"/>
              <a:defRPr/>
            </a:lvl3pPr>
            <a:lvl4pPr marL="914400" indent="-228600">
              <a:buFont typeface="Calibri" panose="020F0502020204030204" pitchFamily="34" charset="0"/>
              <a:buChar char="−"/>
              <a:defRPr/>
            </a:lvl4pPr>
            <a:lvl5pPr marL="1143000" indent="-228600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1590" y="6034088"/>
            <a:ext cx="365760" cy="434975"/>
          </a:xfrm>
          <a:prstGeom prst="rect">
            <a:avLst/>
          </a:prstGeom>
        </p:spPr>
        <p:txBody>
          <a:bodyPr lIns="0" tIns="0" rIns="0" bIns="0" anchor="ctr"/>
          <a:lstStyle>
            <a:lvl1pPr algn="just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1" name="Picture 10" descr="NEO_Corp_Pattern_long.jpg">
            <a:extLst>
              <a:ext uri="{FF2B5EF4-FFF2-40B4-BE49-F238E27FC236}">
                <a16:creationId xmlns:a16="http://schemas.microsoft.com/office/drawing/2014/main" id="{D40F2F7C-FE7B-714F-A32A-E221A66206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17320" cy="1600200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31C9FD11-A4CD-8F44-B348-C86855CB4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897" y="-395288"/>
            <a:ext cx="10094480" cy="1600200"/>
          </a:xfrm>
        </p:spPr>
        <p:txBody>
          <a:bodyPr anchor="b"/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47901F9-1162-4746-9403-D9103593B6C5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726128" y="1288594"/>
            <a:ext cx="10091222" cy="447674"/>
          </a:xfrm>
        </p:spPr>
        <p:txBody>
          <a:bodyPr lIns="0">
            <a:normAutofit/>
          </a:bodyPr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Jost Medium Roman" pitchFamily="2" charset="0"/>
                <a:ea typeface="Jost Medium Roman" pitchFamily="2" charset="0"/>
                <a:cs typeface="Jost Medium Roman" pitchFamily="2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7909650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/>
          <p:cNvSpPr>
            <a:spLocks noGrp="1"/>
          </p:cNvSpPr>
          <p:nvPr>
            <p:ph sz="half" idx="21" hasCustomPrompt="1"/>
          </p:nvPr>
        </p:nvSpPr>
        <p:spPr>
          <a:xfrm>
            <a:off x="381000" y="4387130"/>
            <a:ext cx="5524500" cy="1465524"/>
          </a:xfrm>
          <a:solidFill>
            <a:schemeClr val="bg2">
              <a:lumMod val="95000"/>
            </a:schemeClr>
          </a:solidFill>
        </p:spPr>
        <p:txBody>
          <a:bodyPr lIns="182880" tIns="137160" rIns="182880" bIns="137160">
            <a:no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26" hasCustomPrompt="1"/>
          </p:nvPr>
        </p:nvSpPr>
        <p:spPr>
          <a:xfrm>
            <a:off x="6269038" y="4387130"/>
            <a:ext cx="5548312" cy="1465524"/>
          </a:xfrm>
          <a:solidFill>
            <a:schemeClr val="bg2">
              <a:lumMod val="95000"/>
            </a:schemeClr>
          </a:solidFill>
        </p:spPr>
        <p:txBody>
          <a:bodyPr lIns="182880" tIns="137160" rIns="182880" bIns="137160">
            <a:no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27" hasCustomPrompt="1"/>
          </p:nvPr>
        </p:nvSpPr>
        <p:spPr>
          <a:xfrm>
            <a:off x="381000" y="2135188"/>
            <a:ext cx="5524500" cy="370945"/>
          </a:xfrm>
          <a:noFill/>
          <a:ln>
            <a:noFill/>
          </a:ln>
        </p:spPr>
        <p:txBody>
          <a:bodyPr lIns="91440" tIns="18288" anchor="b">
            <a:noAutofit/>
          </a:bodyPr>
          <a:lstStyle>
            <a:lvl1pPr marL="0" indent="0" algn="l">
              <a:buNone/>
              <a:defRPr sz="1800" b="0" baseline="0">
                <a:solidFill>
                  <a:srgbClr val="212120"/>
                </a:solidFill>
                <a:latin typeface="Jost Medium Roman" pitchFamily="2" charset="0"/>
                <a:cs typeface="Jost Medium Roman" pitchFamily="2" charset="0"/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8" name="Content Placeholder 2"/>
          <p:cNvSpPr>
            <a:spLocks noGrp="1"/>
          </p:cNvSpPr>
          <p:nvPr>
            <p:ph sz="half" idx="28" hasCustomPrompt="1"/>
          </p:nvPr>
        </p:nvSpPr>
        <p:spPr>
          <a:xfrm>
            <a:off x="381000" y="2521288"/>
            <a:ext cx="5524500" cy="1465524"/>
          </a:xfrm>
          <a:solidFill>
            <a:schemeClr val="tx1">
              <a:lumMod val="25000"/>
              <a:lumOff val="75000"/>
            </a:schemeClr>
          </a:solidFill>
        </p:spPr>
        <p:txBody>
          <a:bodyPr lIns="182880" tIns="137160" rIns="182880" bIns="137160">
            <a:no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sz="half" idx="30" hasCustomPrompt="1"/>
          </p:nvPr>
        </p:nvSpPr>
        <p:spPr>
          <a:xfrm>
            <a:off x="6269038" y="2521288"/>
            <a:ext cx="5548312" cy="1465524"/>
          </a:xfrm>
          <a:solidFill>
            <a:schemeClr val="tx1">
              <a:lumMod val="25000"/>
              <a:lumOff val="75000"/>
            </a:schemeClr>
          </a:solidFill>
        </p:spPr>
        <p:txBody>
          <a:bodyPr lIns="182880" tIns="137160" rIns="182880" bIns="137160">
            <a:no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1590" y="6034088"/>
            <a:ext cx="365760" cy="434975"/>
          </a:xfrm>
          <a:prstGeom prst="rect">
            <a:avLst/>
          </a:prstGeom>
        </p:spPr>
        <p:txBody>
          <a:bodyPr lIns="0" tIns="0" rIns="0" bIns="0" anchor="ctr"/>
          <a:lstStyle>
            <a:lvl1pPr algn="just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sz="half" idx="31" hasCustomPrompt="1"/>
          </p:nvPr>
        </p:nvSpPr>
        <p:spPr>
          <a:xfrm>
            <a:off x="6269038" y="2135188"/>
            <a:ext cx="5524500" cy="370945"/>
          </a:xfrm>
          <a:noFill/>
          <a:ln>
            <a:noFill/>
          </a:ln>
        </p:spPr>
        <p:txBody>
          <a:bodyPr lIns="91440" tIns="18288" anchor="b">
            <a:noAutofit/>
          </a:bodyPr>
          <a:lstStyle>
            <a:lvl1pPr marL="0" indent="0" algn="l">
              <a:buNone/>
              <a:defRPr sz="1800" b="0" baseline="0">
                <a:solidFill>
                  <a:srgbClr val="212120"/>
                </a:solidFill>
                <a:latin typeface="Jost Medium Roman" pitchFamily="2" charset="0"/>
                <a:cs typeface="Jost Medium Roman" pitchFamily="2" charset="0"/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sz="half" idx="32" hasCustomPrompt="1"/>
          </p:nvPr>
        </p:nvSpPr>
        <p:spPr>
          <a:xfrm>
            <a:off x="381000" y="4013200"/>
            <a:ext cx="5524500" cy="370945"/>
          </a:xfrm>
          <a:noFill/>
          <a:ln>
            <a:noFill/>
          </a:ln>
        </p:spPr>
        <p:txBody>
          <a:bodyPr lIns="91440" tIns="18288" anchor="b">
            <a:noAutofit/>
          </a:bodyPr>
          <a:lstStyle>
            <a:lvl1pPr marL="0" indent="0" algn="l">
              <a:buNone/>
              <a:defRPr sz="1800" b="0" baseline="0">
                <a:solidFill>
                  <a:srgbClr val="212120"/>
                </a:solidFill>
                <a:latin typeface="Jost Medium Roman" pitchFamily="2" charset="0"/>
                <a:cs typeface="Jost Medium Roman" pitchFamily="2" charset="0"/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sz="half" idx="33" hasCustomPrompt="1"/>
          </p:nvPr>
        </p:nvSpPr>
        <p:spPr>
          <a:xfrm>
            <a:off x="6269038" y="4013200"/>
            <a:ext cx="5524500" cy="370945"/>
          </a:xfrm>
          <a:noFill/>
          <a:ln>
            <a:noFill/>
          </a:ln>
        </p:spPr>
        <p:txBody>
          <a:bodyPr lIns="91440" tIns="18288" anchor="b">
            <a:noAutofit/>
          </a:bodyPr>
          <a:lstStyle>
            <a:lvl1pPr marL="0" indent="0" algn="l">
              <a:buNone/>
              <a:defRPr sz="1800" b="0" baseline="0">
                <a:solidFill>
                  <a:srgbClr val="212120"/>
                </a:solidFill>
                <a:latin typeface="Jost Medium Roman" pitchFamily="2" charset="0"/>
                <a:cs typeface="Jost Medium Roman" pitchFamily="2" charset="0"/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  <p:pic>
        <p:nvPicPr>
          <p:cNvPr id="15" name="Picture 14" descr="NEO_Corp_Pattern_long.jpg">
            <a:extLst>
              <a:ext uri="{FF2B5EF4-FFF2-40B4-BE49-F238E27FC236}">
                <a16:creationId xmlns:a16="http://schemas.microsoft.com/office/drawing/2014/main" id="{F4E578E7-C2CE-6B45-A7CF-27375EA8B0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17320" cy="1600200"/>
          </a:xfrm>
          <a:prstGeom prst="rect">
            <a:avLst/>
          </a:prstGeom>
        </p:spPr>
      </p:pic>
      <p:sp>
        <p:nvSpPr>
          <p:cNvPr id="17" name="Title 3">
            <a:extLst>
              <a:ext uri="{FF2B5EF4-FFF2-40B4-BE49-F238E27FC236}">
                <a16:creationId xmlns:a16="http://schemas.microsoft.com/office/drawing/2014/main" id="{346A67AA-29D6-44F3-B2AC-CB542B577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870" y="-395289"/>
            <a:ext cx="10094480" cy="1600200"/>
          </a:xfrm>
        </p:spPr>
        <p:txBody>
          <a:bodyPr anchor="b"/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6DB4D65-0F36-4DC5-9B8A-BE4C906CA0F5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726101" y="1288594"/>
            <a:ext cx="10091222" cy="446276"/>
          </a:xfrm>
        </p:spPr>
        <p:txBody>
          <a:bodyPr lIns="0">
            <a:normAutofit/>
          </a:bodyPr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Jost Medium Roman" pitchFamily="2" charset="0"/>
                <a:ea typeface="Jost Medium Roman" pitchFamily="2" charset="0"/>
                <a:cs typeface="Jost Medium Roman" pitchFamily="2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3004457" y="6034087"/>
            <a:ext cx="5953806" cy="434976"/>
          </a:xfrm>
        </p:spPr>
        <p:txBody>
          <a:bodyPr lIns="0" bIns="0" anchor="b">
            <a:noAutofit/>
          </a:bodyPr>
          <a:lstStyle>
            <a:lvl1pPr marL="0" indent="0" algn="ctr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</p:spTree>
    <p:extLst>
      <p:ext uri="{BB962C8B-B14F-4D97-AF65-F5344CB8AC3E}">
        <p14:creationId xmlns:p14="http://schemas.microsoft.com/office/powerpoint/2010/main" val="5041812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381001" y="2185987"/>
            <a:ext cx="3544521" cy="354013"/>
          </a:xfrm>
          <a:noFill/>
          <a:ln>
            <a:noFill/>
          </a:ln>
        </p:spPr>
        <p:txBody>
          <a:bodyPr lIns="91440" tIns="18288" anchor="ctr" anchorCtr="0">
            <a:noAutofit/>
          </a:bodyPr>
          <a:lstStyle>
            <a:lvl1pPr marL="0" indent="0" algn="l">
              <a:buNone/>
              <a:defRPr sz="1800" b="0" baseline="0">
                <a:solidFill>
                  <a:srgbClr val="212120"/>
                </a:solidFill>
                <a:latin typeface="Jost Medium Roman" pitchFamily="2" charset="0"/>
                <a:cs typeface="Jost Medium Roman" pitchFamily="2" charset="0"/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half" idx="21" hasCustomPrompt="1"/>
          </p:nvPr>
        </p:nvSpPr>
        <p:spPr>
          <a:xfrm>
            <a:off x="381000" y="2531677"/>
            <a:ext cx="3544521" cy="3320977"/>
          </a:xfrm>
          <a:solidFill>
            <a:schemeClr val="bg2">
              <a:lumMod val="95000"/>
            </a:schemeClr>
          </a:solidFill>
        </p:spPr>
        <p:txBody>
          <a:bodyPr lIns="182880" tIns="137160" rIns="182880" bIns="137160">
            <a:no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8" name="Content Placeholder 2"/>
          <p:cNvSpPr>
            <a:spLocks noGrp="1"/>
          </p:cNvSpPr>
          <p:nvPr>
            <p:ph sz="half" idx="23" hasCustomPrompt="1"/>
          </p:nvPr>
        </p:nvSpPr>
        <p:spPr>
          <a:xfrm>
            <a:off x="4323739" y="2531677"/>
            <a:ext cx="3544521" cy="3320977"/>
          </a:xfrm>
          <a:solidFill>
            <a:schemeClr val="bg2">
              <a:lumMod val="95000"/>
            </a:schemeClr>
          </a:solidFill>
        </p:spPr>
        <p:txBody>
          <a:bodyPr lIns="182880" tIns="137160" rIns="182880" bIns="137160">
            <a:no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sz="half" idx="25" hasCustomPrompt="1"/>
          </p:nvPr>
        </p:nvSpPr>
        <p:spPr>
          <a:xfrm>
            <a:off x="8272828" y="2531677"/>
            <a:ext cx="3544521" cy="3320977"/>
          </a:xfrm>
          <a:solidFill>
            <a:schemeClr val="bg2">
              <a:lumMod val="95000"/>
            </a:schemeClr>
          </a:solidFill>
        </p:spPr>
        <p:txBody>
          <a:bodyPr lIns="182880" tIns="137160" rIns="182880" bIns="137160">
            <a:no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1590" y="6034088"/>
            <a:ext cx="365760" cy="434975"/>
          </a:xfrm>
          <a:prstGeom prst="rect">
            <a:avLst/>
          </a:prstGeom>
        </p:spPr>
        <p:txBody>
          <a:bodyPr lIns="0" tIns="0" rIns="0" bIns="0" anchor="ctr"/>
          <a:lstStyle>
            <a:lvl1pPr algn="just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26" hasCustomPrompt="1"/>
          </p:nvPr>
        </p:nvSpPr>
        <p:spPr>
          <a:xfrm>
            <a:off x="4323739" y="2185987"/>
            <a:ext cx="3544521" cy="354013"/>
          </a:xfrm>
          <a:noFill/>
          <a:ln>
            <a:noFill/>
          </a:ln>
        </p:spPr>
        <p:txBody>
          <a:bodyPr lIns="91440" tIns="18288" anchor="ctr" anchorCtr="0">
            <a:noAutofit/>
          </a:bodyPr>
          <a:lstStyle>
            <a:lvl1pPr marL="0" indent="0" algn="l">
              <a:buNone/>
              <a:defRPr sz="1800" b="0" baseline="0">
                <a:solidFill>
                  <a:srgbClr val="212120"/>
                </a:solidFill>
                <a:latin typeface="Jost Medium Roman" pitchFamily="2" charset="0"/>
                <a:ea typeface="Jost Medium Roman" pitchFamily="2" charset="0"/>
                <a:cs typeface="Jost Medium Roman" pitchFamily="2" charset="0"/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27" hasCustomPrompt="1"/>
          </p:nvPr>
        </p:nvSpPr>
        <p:spPr>
          <a:xfrm>
            <a:off x="8272828" y="2185987"/>
            <a:ext cx="3544521" cy="354013"/>
          </a:xfrm>
          <a:noFill/>
          <a:ln>
            <a:noFill/>
          </a:ln>
        </p:spPr>
        <p:txBody>
          <a:bodyPr lIns="91440" tIns="18288" anchor="ctr" anchorCtr="0">
            <a:noAutofit/>
          </a:bodyPr>
          <a:lstStyle>
            <a:lvl1pPr marL="0" indent="0" algn="l">
              <a:buNone/>
              <a:defRPr sz="1800" b="0" baseline="0">
                <a:solidFill>
                  <a:srgbClr val="212120"/>
                </a:solidFill>
                <a:latin typeface="Jost Medium Roman" pitchFamily="2" charset="0"/>
                <a:ea typeface="Jost Medium Roman" pitchFamily="2" charset="0"/>
                <a:cs typeface="Jost Medium Roman" pitchFamily="2" charset="0"/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  <p:pic>
        <p:nvPicPr>
          <p:cNvPr id="13" name="Picture 12" descr="NEO_Corp_Pattern_long.jpg">
            <a:extLst>
              <a:ext uri="{FF2B5EF4-FFF2-40B4-BE49-F238E27FC236}">
                <a16:creationId xmlns:a16="http://schemas.microsoft.com/office/drawing/2014/main" id="{4A75BE35-187A-F64F-9455-B1BD6659C8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17320" cy="1600200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610BF3B7-AAC4-4284-BCB6-E0C87F5C6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870" y="-395289"/>
            <a:ext cx="10094480" cy="1600200"/>
          </a:xfrm>
        </p:spPr>
        <p:txBody>
          <a:bodyPr anchor="b"/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F21A4D9-A0AC-4023-9209-25A57B95CD87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726101" y="1288593"/>
            <a:ext cx="10091222" cy="447673"/>
          </a:xfrm>
        </p:spPr>
        <p:txBody>
          <a:bodyPr lIns="0">
            <a:normAutofit/>
          </a:bodyPr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Jost Medium Roman" pitchFamily="2" charset="0"/>
                <a:ea typeface="Jost Medium Roman" pitchFamily="2" charset="0"/>
                <a:cs typeface="Jost Medium Roman" pitchFamily="2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3004457" y="6034087"/>
            <a:ext cx="5953806" cy="434976"/>
          </a:xfrm>
        </p:spPr>
        <p:txBody>
          <a:bodyPr lIns="0" bIns="0" anchor="b">
            <a:noAutofit/>
          </a:bodyPr>
          <a:lstStyle>
            <a:lvl1pPr marL="0" indent="0" algn="ctr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</p:spTree>
    <p:extLst>
      <p:ext uri="{BB962C8B-B14F-4D97-AF65-F5344CB8AC3E}">
        <p14:creationId xmlns:p14="http://schemas.microsoft.com/office/powerpoint/2010/main" val="5211571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eoGenomics_PPT_Wide_Tagline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NeoGenomics_PrimaryAlt_Logo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3485" y="6041741"/>
            <a:ext cx="976514" cy="4146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814248-1A30-40FD-A742-C54F865F87F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68" y="5782620"/>
            <a:ext cx="2614206" cy="93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711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NEO_Corp_Pattern_long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6962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1691769"/>
            <a:ext cx="6896100" cy="3313860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defRPr sz="5000" b="0">
                <a:solidFill>
                  <a:srgbClr val="FFFFFF"/>
                </a:solidFill>
                <a:latin typeface="Jost Light Roman" pitchFamily="2" charset="0"/>
                <a:ea typeface="Jost Light Roman" pitchFamily="2" charset="0"/>
                <a:cs typeface="Jost Light Roman" pitchFamily="2" charset="0"/>
              </a:defRPr>
            </a:lvl1pPr>
          </a:lstStyle>
          <a:p>
            <a:r>
              <a:rPr lang="en-US" dirty="0"/>
              <a:t>Header 50pt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2450992"/>
            <a:ext cx="6896100" cy="556628"/>
          </a:xfrm>
        </p:spPr>
        <p:txBody>
          <a:bodyPr lIns="0">
            <a:noAutofit/>
          </a:bodyPr>
          <a:lstStyle>
            <a:lvl1pPr marL="0" indent="0">
              <a:buNone/>
              <a:defRPr sz="2000" b="0" baseline="0">
                <a:solidFill>
                  <a:schemeClr val="bg2"/>
                </a:solidFill>
                <a:latin typeface="Jost Medium Roman" pitchFamily="2" charset="0"/>
                <a:ea typeface="Jost Medium Roman" pitchFamily="2" charset="0"/>
                <a:cs typeface="Jost Medium Roman" pitchFamily="2" charset="0"/>
              </a:defRPr>
            </a:lvl1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20pt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81000" y="5950535"/>
            <a:ext cx="2663825" cy="556628"/>
          </a:xfrm>
        </p:spPr>
        <p:txBody>
          <a:bodyPr lIns="0" anchor="b">
            <a:no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Date 14pt</a:t>
            </a:r>
          </a:p>
        </p:txBody>
      </p:sp>
      <p:pic>
        <p:nvPicPr>
          <p:cNvPr id="10" name="Picture 9" descr="NeoGenomics_PrimaryAlt_Logo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385763"/>
            <a:ext cx="1033665" cy="438888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7696200" y="0"/>
            <a:ext cx="4495800" cy="6858000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Insert an image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F6BC92-F474-49AF-8511-28C4CED0EC8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894" y="138775"/>
            <a:ext cx="2614206" cy="93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9415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eoGenomics_PPT_Wide_Closer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D492870-C64D-DD41-B57C-D8B0D7F8DA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19563" y="6033537"/>
            <a:ext cx="4370388" cy="422826"/>
          </a:xfrm>
          <a:noFill/>
          <a:ln>
            <a:noFill/>
          </a:ln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bg1"/>
                </a:solidFill>
              </a:defRPr>
            </a:lvl1pPr>
            <a:lvl3pPr marL="457200" indent="0">
              <a:buNone/>
              <a:defRPr/>
            </a:lvl3pPr>
          </a:lstStyle>
          <a:p>
            <a:r>
              <a:rPr lang="en-US" dirty="0"/>
              <a:t>© 2020 </a:t>
            </a:r>
            <a:r>
              <a:rPr lang="en-US" dirty="0" err="1"/>
              <a:t>NeoGenomics</a:t>
            </a:r>
            <a:r>
              <a:rPr lang="en-US" dirty="0"/>
              <a:t> Laboratories, Inc. All rights reserved.</a:t>
            </a:r>
          </a:p>
          <a:p>
            <a:r>
              <a:rPr lang="en-US" dirty="0"/>
              <a:t>All other trademarks are the property of their respective owners.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9C8E2B-F0C9-4D3D-99DD-62BEF50C1C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557" y="5176135"/>
            <a:ext cx="2614206" cy="93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139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" descr="NEO_Corp_Pattern_long.jpg">
            <a:extLst>
              <a:ext uri="{FF2B5EF4-FFF2-40B4-BE49-F238E27FC236}">
                <a16:creationId xmlns:a16="http://schemas.microsoft.com/office/drawing/2014/main" id="{01B407DE-74D4-4743-95ED-3D8AD61A63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">
            <a:extLst>
              <a:ext uri="{FF2B5EF4-FFF2-40B4-BE49-F238E27FC236}">
                <a16:creationId xmlns:a16="http://schemas.microsoft.com/office/drawing/2014/main" id="{E294BC4D-B29C-8C4E-989C-5BB54A12F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997299"/>
            <a:ext cx="6019887" cy="2852737"/>
          </a:xfrm>
        </p:spPr>
        <p:txBody>
          <a:bodyPr anchor="b"/>
          <a:lstStyle>
            <a:lvl1pPr>
              <a:defRPr sz="5000" b="0" i="0">
                <a:solidFill>
                  <a:schemeClr val="bg1"/>
                </a:solidFill>
                <a:latin typeface="Jost Light" pitchFamily="2" charset="77"/>
                <a:ea typeface="Jost Light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5413EDCC-F079-DD48-8ED1-B7AAF3905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77025"/>
            <a:ext cx="6019887" cy="1164716"/>
          </a:xfrm>
        </p:spPr>
        <p:txBody>
          <a:bodyPr/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Jost Medium" pitchFamily="2" charset="77"/>
                <a:ea typeface="Jost Medium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NEO logo rev">
            <a:extLst>
              <a:ext uri="{FF2B5EF4-FFF2-40B4-BE49-F238E27FC236}">
                <a16:creationId xmlns:a16="http://schemas.microsoft.com/office/drawing/2014/main" id="{531D2C60-28F2-B548-B64A-8A43AFEBB6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39400" y="6042909"/>
            <a:ext cx="978408" cy="4173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078EE0-2C9B-4DA9-B0D3-9343739BD80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27" y="5789686"/>
            <a:ext cx="2614206" cy="93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296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653" y="353095"/>
            <a:ext cx="10952745" cy="705685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Header 40pt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29653" y="1272171"/>
            <a:ext cx="3384655" cy="379209"/>
          </a:xfrm>
          <a:solidFill>
            <a:schemeClr val="accent1"/>
          </a:solidFill>
          <a:ln>
            <a:noFill/>
          </a:ln>
        </p:spPr>
        <p:txBody>
          <a:bodyPr lIns="91440" tIns="18288">
            <a:no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419719" y="1272171"/>
            <a:ext cx="3384655" cy="379209"/>
          </a:xfrm>
          <a:solidFill>
            <a:schemeClr val="accent1"/>
          </a:solidFill>
          <a:ln>
            <a:noFill/>
          </a:ln>
        </p:spPr>
        <p:txBody>
          <a:bodyPr lIns="91440" tIns="18288">
            <a:no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sz="half" idx="16" hasCustomPrompt="1"/>
          </p:nvPr>
        </p:nvSpPr>
        <p:spPr>
          <a:xfrm>
            <a:off x="4419719" y="1780898"/>
            <a:ext cx="3384655" cy="3801036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629653" y="1780898"/>
            <a:ext cx="3384655" cy="3801036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8209786" y="1272171"/>
            <a:ext cx="3384655" cy="379209"/>
          </a:xfrm>
          <a:solidFill>
            <a:schemeClr val="accent1"/>
          </a:solidFill>
          <a:ln>
            <a:noFill/>
          </a:ln>
        </p:spPr>
        <p:txBody>
          <a:bodyPr lIns="91440" tIns="18288">
            <a:no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-228600">
              <a:buFont typeface="Calibri" panose="020F0502020204030204" pitchFamily="34" charset="0"/>
              <a:buChar char="−"/>
              <a:defRPr/>
            </a:lvl2pPr>
            <a:lvl3pPr marL="625475" indent="-168275">
              <a:buFont typeface="Calibri" panose="020F0502020204030204" pitchFamily="34" charset="0"/>
              <a:buChar char="−"/>
              <a:defRPr/>
            </a:lvl3pPr>
            <a:lvl4pPr marL="854075" indent="-168275">
              <a:buFont typeface="Calibri" panose="020F0502020204030204" pitchFamily="34" charset="0"/>
              <a:buChar char="−"/>
              <a:defRPr/>
            </a:lvl4pPr>
            <a:lvl5pPr marL="1035050" indent="-180975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9" hasCustomPrompt="1"/>
          </p:nvPr>
        </p:nvSpPr>
        <p:spPr>
          <a:xfrm>
            <a:off x="8209786" y="1780898"/>
            <a:ext cx="3384655" cy="3801036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lnSpc>
                <a:spcPct val="100000"/>
              </a:lnSpc>
              <a:defRPr sz="16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2pPr>
            <a:lvl3pPr marL="685800" indent="-22860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3pPr>
            <a:lvl4pPr marL="854075" indent="-1682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4pPr>
            <a:lvl5pPr marL="1035050" indent="-180975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−"/>
              <a:defRPr sz="16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BA260D-96C0-7747-BAD2-0F220E98D28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3004457" y="6034087"/>
            <a:ext cx="5953806" cy="434976"/>
          </a:xfrm>
        </p:spPr>
        <p:txBody>
          <a:bodyPr lIns="0" bIns="0" anchor="b">
            <a:noAutofit/>
          </a:bodyPr>
          <a:lstStyle>
            <a:lvl1pPr marL="0" indent="0" algn="ctr">
              <a:buNone/>
              <a:defRPr sz="800" baseline="0"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Reference goes here</a:t>
            </a:r>
          </a:p>
        </p:txBody>
      </p:sp>
    </p:spTree>
    <p:extLst>
      <p:ext uri="{BB962C8B-B14F-4D97-AF65-F5344CB8AC3E}">
        <p14:creationId xmlns:p14="http://schemas.microsoft.com/office/powerpoint/2010/main" val="34074641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ai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45696" y="1272169"/>
            <a:ext cx="10936701" cy="4351338"/>
          </a:xfrm>
        </p:spPr>
        <p:txBody>
          <a:bodyPr/>
          <a:lstStyle>
            <a:lvl2pPr marL="457200" indent="-228600">
              <a:buFont typeface="Calibri" panose="020F0502020204030204" pitchFamily="34" charset="0"/>
              <a:buChar char="−"/>
              <a:defRPr/>
            </a:lvl2pPr>
            <a:lvl3pPr marL="685800" indent="-228600">
              <a:buFont typeface="Calibri" panose="020F0502020204030204" pitchFamily="34" charset="0"/>
              <a:buChar char="−"/>
              <a:defRPr/>
            </a:lvl3pPr>
            <a:lvl4pPr marL="914400" indent="-228600">
              <a:buFont typeface="Calibri" panose="020F0502020204030204" pitchFamily="34" charset="0"/>
              <a:buChar char="−"/>
              <a:defRPr/>
            </a:lvl4pPr>
            <a:lvl5pPr marL="1143000" indent="-228600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695176" y="6382512"/>
            <a:ext cx="365760" cy="310896"/>
          </a:xfrm>
          <a:prstGeom prst="rect">
            <a:avLst/>
          </a:prstGeom>
        </p:spPr>
        <p:txBody>
          <a:bodyPr lIns="0" tIns="0" rIns="0"/>
          <a:lstStyle>
            <a:lvl1pPr algn="just">
              <a:defRPr sz="1000">
                <a:solidFill>
                  <a:schemeClr val="accent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521CF5-B18D-D44D-9437-593D85B8A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186" y="365126"/>
            <a:ext cx="10847614" cy="90704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94DFBBE-D74D-4987-A78E-492A08F6D6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9030" y="5928880"/>
            <a:ext cx="806056" cy="716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33FB6C-0EEF-43F3-A9BE-020E657DBA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4645" y="5933391"/>
            <a:ext cx="5150696" cy="60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9486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Main Content -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NEO_Corp_Pattern_long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21200" y="0"/>
            <a:ext cx="7670800" cy="6858000"/>
          </a:xfrm>
          <a:prstGeom prst="rect">
            <a:avLst/>
          </a:prstGeom>
        </p:spPr>
      </p:pic>
      <p:sp>
        <p:nvSpPr>
          <p:cNvPr id="1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907280" y="2707774"/>
            <a:ext cx="5295900" cy="556628"/>
          </a:xfrm>
        </p:spPr>
        <p:txBody>
          <a:bodyPr lIns="0">
            <a:noAutofit/>
          </a:bodyPr>
          <a:lstStyle>
            <a:lvl1pPr marL="0" indent="0">
              <a:buNone/>
              <a:defRPr sz="2000" b="0" baseline="0">
                <a:solidFill>
                  <a:schemeClr val="bg2"/>
                </a:solidFill>
                <a:latin typeface="Jost Medium" pitchFamily="2" charset="0"/>
                <a:ea typeface="Jost Medium" pitchFamily="2" charset="0"/>
                <a:cs typeface="Jost Medium" pitchFamily="2" charset="0"/>
              </a:defRPr>
            </a:lvl1pPr>
          </a:lstStyle>
          <a:p>
            <a:pPr lvl="0"/>
            <a:r>
              <a:rPr lang="en-US" dirty="0"/>
              <a:t>Section Subtitle 20pt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907280" y="1849184"/>
            <a:ext cx="5295900" cy="89903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defRPr sz="5000" b="0">
                <a:solidFill>
                  <a:srgbClr val="FFFFFF"/>
                </a:solidFill>
                <a:latin typeface="Jost Light" pitchFamily="2" charset="0"/>
                <a:ea typeface="Jost Light" pitchFamily="2" charset="0"/>
                <a:cs typeface="Jost Light" pitchFamily="2" charset="0"/>
              </a:defRPr>
            </a:lvl1pPr>
          </a:lstStyle>
          <a:p>
            <a:r>
              <a:rPr lang="en-US" dirty="0"/>
              <a:t>Section Title 50pt</a:t>
            </a:r>
          </a:p>
        </p:txBody>
      </p:sp>
      <p:pic>
        <p:nvPicPr>
          <p:cNvPr id="7" name="Picture 6" descr="NeoGenomics_PrimaryAlt_Logo.eps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0835" y="6041741"/>
            <a:ext cx="976514" cy="414622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31DF9ACF-F15A-7640-889C-FB2806F0BB7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4530903" cy="6857999"/>
          </a:xfrm>
          <a:prstGeom prst="rect">
            <a:avLst/>
          </a:prstGeom>
        </p:spPr>
      </p:pic>
      <p:pic>
        <p:nvPicPr>
          <p:cNvPr id="11" name="Picture 10" descr="NEO_Corp_Pattern_long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21200" y="0"/>
            <a:ext cx="7670800" cy="6858000"/>
          </a:xfrm>
          <a:prstGeom prst="rect">
            <a:avLst/>
          </a:prstGeom>
        </p:spPr>
      </p:pic>
      <p:pic>
        <p:nvPicPr>
          <p:cNvPr id="12" name="Picture 11" descr="NeoGenomics_PrimaryAlt_Logo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0835" y="6041741"/>
            <a:ext cx="976514" cy="414622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31DF9ACF-F15A-7640-889C-FB2806F0BB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4530903" cy="68579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672CCC-D5DB-4679-98D8-5623C20E27F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280" y="5782620"/>
            <a:ext cx="2614206" cy="93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198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654" y="353097"/>
            <a:ext cx="9582831" cy="705685"/>
          </a:xfrm>
        </p:spPr>
        <p:txBody>
          <a:bodyPr lIns="0" anchor="t"/>
          <a:lstStyle>
            <a:lvl1pPr>
              <a:defRPr sz="40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Header 40pt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45696" y="1272169"/>
            <a:ext cx="10936701" cy="4351338"/>
          </a:xfrm>
        </p:spPr>
        <p:txBody>
          <a:bodyPr/>
          <a:lstStyle>
            <a:lvl2pPr marL="457200" indent="-228600">
              <a:buFont typeface="Calibri" panose="020F0502020204030204" pitchFamily="34" charset="0"/>
              <a:buChar char="−"/>
              <a:defRPr/>
            </a:lvl2pPr>
            <a:lvl3pPr marL="685800" indent="-228600">
              <a:buFont typeface="Calibri" panose="020F0502020204030204" pitchFamily="34" charset="0"/>
              <a:buChar char="−"/>
              <a:defRPr/>
            </a:lvl3pPr>
            <a:lvl4pPr marL="914400" indent="-228600">
              <a:buFont typeface="Calibri" panose="020F0502020204030204" pitchFamily="34" charset="0"/>
              <a:buChar char="−"/>
              <a:defRPr/>
            </a:lvl4pPr>
            <a:lvl5pPr marL="1143000" indent="-228600">
              <a:buFont typeface="Calibri" panose="020F0502020204030204" pitchFamily="34" charset="0"/>
              <a:buChar char="−"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54584" y="6469358"/>
            <a:ext cx="2743200" cy="365125"/>
          </a:xfrm>
          <a:prstGeom prst="rect">
            <a:avLst/>
          </a:prstGeom>
        </p:spPr>
        <p:txBody>
          <a:bodyPr lIns="0" tIns="0" rIns="0"/>
          <a:lstStyle>
            <a:lvl1pPr algn="just">
              <a:defRPr sz="1000">
                <a:solidFill>
                  <a:schemeClr val="accent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365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018334-C467-4BAA-8C1C-A4BD61782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4FD6634-25E2-4F39-9A51-076A89B9B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D9161B4-89E3-4B67-A161-8EFB7548D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80446-D429-4008-A3CA-D01C727809A2}" type="datetimeFigureOut">
              <a:rPr kumimoji="1" lang="ja-JP" altLang="en-US" smtClean="0"/>
              <a:t>2022/2/20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2B695F1-1BA0-46FC-A7AD-2A4977BC0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B576B8A-899D-4732-8DAB-E801571BE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2F89D-3F28-4F38-930D-9660482643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89476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52E655-5E45-424D-94AF-8CC458197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AC0835F-973B-49DC-B73C-09C3C3DB2D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0FA0D83-E1B0-4BD2-8666-32945D5E6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8CF15B8-11A9-48E6-9D87-DEA2F3D9E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80446-D429-4008-A3CA-D01C727809A2}" type="datetimeFigureOut">
              <a:rPr kumimoji="1" lang="ja-JP" altLang="en-US" smtClean="0"/>
              <a:t>2022/2/20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6A161FC-43B0-4987-98AB-164A5CC02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CE1C41A-A5CD-47B8-BB61-E6757CBC1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2F89D-3F28-4F38-930D-9660482643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63939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035" y="352427"/>
            <a:ext cx="11046884" cy="10572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63036" y="1660525"/>
            <a:ext cx="11065933" cy="4516438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9EBDE2-B2F7-41DF-9C64-74EAC49E3F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98394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9B02D033-CD6A-407F-8AD6-ABD231BB14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0967" y="5714955"/>
            <a:ext cx="1101655" cy="9790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52143E-8BE8-4D24-B62E-DB5D951C19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3638" y="5818159"/>
            <a:ext cx="2353126" cy="77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741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RP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ground" descr="NEO_Corp_Pattern_long.jpg">
            <a:extLst>
              <a:ext uri="{FF2B5EF4-FFF2-40B4-BE49-F238E27FC236}">
                <a16:creationId xmlns:a16="http://schemas.microsoft.com/office/drawing/2014/main" id="{522A9B1B-4A15-FD4D-ADD3-CFBB356C13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">
            <a:extLst>
              <a:ext uri="{FF2B5EF4-FFF2-40B4-BE49-F238E27FC236}">
                <a16:creationId xmlns:a16="http://schemas.microsoft.com/office/drawing/2014/main" id="{4E9636A8-75CF-CB41-85E7-BD92A4602E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99" y="1122363"/>
            <a:ext cx="4480560" cy="2387600"/>
          </a:xfrm>
        </p:spPr>
        <p:txBody>
          <a:bodyPr anchor="b"/>
          <a:lstStyle>
            <a:lvl1pPr algn="l">
              <a:defRPr sz="5000" b="0" i="0">
                <a:solidFill>
                  <a:schemeClr val="bg1"/>
                </a:solidFill>
                <a:latin typeface="Jost Light" pitchFamily="2" charset="77"/>
                <a:ea typeface="Jost Light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Placeholder">
            <a:extLst>
              <a:ext uri="{FF2B5EF4-FFF2-40B4-BE49-F238E27FC236}">
                <a16:creationId xmlns:a16="http://schemas.microsoft.com/office/drawing/2014/main" id="{8B9335CB-7554-4F43-B280-1BBE034EE4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0999" y="3602038"/>
            <a:ext cx="4480560" cy="1655762"/>
          </a:xfrm>
        </p:spPr>
        <p:txBody>
          <a:bodyPr/>
          <a:lstStyle>
            <a:lvl1pPr marL="0" indent="0" algn="l">
              <a:buNone/>
              <a:defRPr sz="2000" b="0" i="0">
                <a:solidFill>
                  <a:schemeClr val="bg1"/>
                </a:solidFill>
                <a:latin typeface="Jost Medium" pitchFamily="2" charset="77"/>
                <a:ea typeface="Jost Medium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">
            <a:extLst>
              <a:ext uri="{FF2B5EF4-FFF2-40B4-BE49-F238E27FC236}">
                <a16:creationId xmlns:a16="http://schemas.microsoft.com/office/drawing/2014/main" id="{B83B95D5-898A-C647-830E-A171294B71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6078561"/>
            <a:ext cx="2663825" cy="436551"/>
          </a:xfrm>
        </p:spPr>
        <p:txBody>
          <a:bodyPr anchor="b"/>
          <a:lstStyle>
            <a:lvl1pPr>
              <a:buFontTx/>
              <a:buNone/>
              <a:defRPr sz="1400">
                <a:solidFill>
                  <a:schemeClr val="bg1"/>
                </a:solidFill>
              </a:defRPr>
            </a:lvl1pPr>
            <a:lvl2pPr>
              <a:buFontTx/>
              <a:buNone/>
              <a:defRPr sz="1600">
                <a:solidFill>
                  <a:schemeClr val="bg1"/>
                </a:solidFill>
              </a:defRPr>
            </a:lvl2pPr>
            <a:lvl3pPr>
              <a:buFontTx/>
              <a:buNone/>
              <a:defRPr sz="1400">
                <a:solidFill>
                  <a:schemeClr val="bg1"/>
                </a:solidFill>
              </a:defRPr>
            </a:lvl3pPr>
            <a:lvl4pPr>
              <a:buFontTx/>
              <a:buNone/>
              <a:defRPr sz="1200">
                <a:solidFill>
                  <a:schemeClr val="bg1"/>
                </a:solidFill>
              </a:defRPr>
            </a:lvl4pPr>
            <a:lvl5pPr>
              <a:buFontTx/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date and time</a:t>
            </a:r>
          </a:p>
        </p:txBody>
      </p:sp>
      <p:sp>
        <p:nvSpPr>
          <p:cNvPr id="12" name="Picture Placeholder">
            <a:extLst>
              <a:ext uri="{FF2B5EF4-FFF2-40B4-BE49-F238E27FC236}">
                <a16:creationId xmlns:a16="http://schemas.microsoft.com/office/drawing/2014/main" id="{B0C1BC42-08D7-7444-AAD4-AC67E2DCB7E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01393" y="0"/>
            <a:ext cx="6990608" cy="6858000"/>
          </a:xfrm>
          <a:solidFill>
            <a:schemeClr val="bg1"/>
          </a:solidFill>
        </p:spPr>
        <p:txBody>
          <a:bodyPr/>
          <a:lstStyle>
            <a:lvl1pPr algn="ctr">
              <a:buFontTx/>
              <a:buNone/>
              <a:defRPr sz="2000"/>
            </a:lvl1pPr>
          </a:lstStyle>
          <a:p>
            <a:endParaRPr lang="en-US" dirty="0"/>
          </a:p>
        </p:txBody>
      </p:sp>
      <p:pic>
        <p:nvPicPr>
          <p:cNvPr id="8" name="NEO logo rev">
            <a:extLst>
              <a:ext uri="{FF2B5EF4-FFF2-40B4-BE49-F238E27FC236}">
                <a16:creationId xmlns:a16="http://schemas.microsoft.com/office/drawing/2014/main" id="{E6AD570A-E2E1-104B-B373-E3D4E36E09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1000" y="396541"/>
            <a:ext cx="1071881" cy="4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90ACA9-434A-4CE3-AAFB-59FF9F46EA6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324" y="158709"/>
            <a:ext cx="2614206" cy="93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504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DC9E01-74AA-47D9-B82E-489804CB7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45DB8-E027-48F8-BB6A-098404EBA821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18B885-B4AE-4E1E-939A-29B051215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FEA75-2ABD-4E09-A93B-94D6AA807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B3709-94A7-4E3D-9D19-FBE7ECAAA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2109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F0A95BD8-89A2-D64D-BEE1-82247D70E46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31301" y="6076950"/>
            <a:ext cx="247015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4F569B31-7720-5047-A787-FD84DDF85F68}"/>
              </a:ext>
            </a:extLst>
          </p:cNvPr>
          <p:cNvSpPr txBox="1">
            <a:spLocks/>
          </p:cNvSpPr>
          <p:nvPr/>
        </p:nvSpPr>
        <p:spPr>
          <a:xfrm>
            <a:off x="609600" y="5986464"/>
            <a:ext cx="1625600" cy="547687"/>
          </a:xfrm>
          <a:prstGeom prst="rect">
            <a:avLst/>
          </a:prstGeom>
        </p:spPr>
        <p:txBody>
          <a:bodyPr lIns="0" tIns="0" rIns="0" bIns="0" anchor="b"/>
          <a:lstStyle>
            <a:defPPr>
              <a:defRPr lang="en-US"/>
            </a:defPPr>
            <a:lvl1pPr marL="0" algn="l" defTabSz="457200" rtl="0" eaLnBrk="1" latinLnBrk="0" hangingPunct="1">
              <a:lnSpc>
                <a:spcPct val="50000"/>
              </a:lnSpc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DBCCF30E-D83E-CC4E-825F-4E6D08F625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00" y="6324601"/>
            <a:ext cx="6096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241C2783-1910-B540-B3F4-6794792185C9}" type="slidenum">
              <a:rPr lang="en-US" altLang="en-US" sz="1000">
                <a:solidFill>
                  <a:srgbClr val="333333"/>
                </a:solidFill>
              </a:rPr>
              <a:pPr eaLnBrk="1" hangingPunct="1"/>
              <a:t>‹#›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8E775538-E50D-3747-B0BD-ECFD9E87BA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211" b="18675"/>
          <a:stretch>
            <a:fillRect/>
          </a:stretch>
        </p:blipFill>
        <p:spPr bwMode="auto">
          <a:xfrm>
            <a:off x="4902200" y="0"/>
            <a:ext cx="7289800" cy="557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057400"/>
            <a:ext cx="10972800" cy="1522370"/>
          </a:xfrm>
        </p:spPr>
        <p:txBody>
          <a:bodyPr>
            <a:normAutofit/>
          </a:bodyPr>
          <a:lstStyle>
            <a:lvl1pPr algn="l">
              <a:lnSpc>
                <a:spcPct val="80000"/>
              </a:lnSpc>
              <a:defRPr sz="40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09600" y="3757616"/>
            <a:ext cx="10972800" cy="1500187"/>
          </a:xfrm>
        </p:spPr>
        <p:txBody>
          <a:bodyPr/>
          <a:lstStyle>
            <a:lvl1pPr marL="0" indent="0">
              <a:buNone/>
              <a:defRPr sz="2000">
                <a:solidFill>
                  <a:srgbClr val="63B1E5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71B36CD4-BB81-0C49-9F5B-836EDA6704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690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r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57400"/>
            <a:ext cx="10972800" cy="1522370"/>
          </a:xfrm>
        </p:spPr>
        <p:txBody>
          <a:bodyPr>
            <a:normAutofit/>
          </a:bodyPr>
          <a:lstStyle>
            <a:lvl1pPr algn="l">
              <a:lnSpc>
                <a:spcPct val="80000"/>
              </a:lnSpc>
              <a:defRPr sz="40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757616"/>
            <a:ext cx="10972800" cy="1500187"/>
          </a:xfrm>
        </p:spPr>
        <p:txBody>
          <a:bodyPr/>
          <a:lstStyle>
            <a:lvl1pPr marL="0" indent="0">
              <a:buNone/>
              <a:defRPr sz="2000">
                <a:solidFill>
                  <a:srgbClr val="63B1E5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737A1E-7DA8-AE49-A2B7-2F94B8EC9D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548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609600" y="1447800"/>
            <a:ext cx="10974917" cy="403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9600" y="131846"/>
            <a:ext cx="10972800" cy="8587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9CB53-9435-E946-8F67-E1C82D5768F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518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31846"/>
            <a:ext cx="10972800" cy="8587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954864D2-8AB2-974E-9196-9FF0AFBB2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8728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8D71A137-0749-A44D-90F8-6E641CDF84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1707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8D7B83-73B4-D547-B935-621EF047216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08000" y="6324601"/>
            <a:ext cx="6096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925DE03-E329-3E4C-90D1-FDCE1C64AE92}" type="slidenum">
              <a:rPr lang="en-US" altLang="en-US" sz="1000">
                <a:solidFill>
                  <a:srgbClr val="7F7F7F"/>
                </a:solidFill>
              </a:rPr>
              <a:pPr eaLnBrk="1" hangingPunct="1"/>
              <a:t>‹#›</a:t>
            </a:fld>
            <a:endParaRPr lang="en-US" altLang="en-US" sz="1000">
              <a:solidFill>
                <a:srgbClr val="7F7F7F"/>
              </a:solidFill>
            </a:endParaRP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D84AB217-9B1F-B244-AC46-263D88D511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242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49ED3-039E-BB44-B14C-1C758E21F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BB1B3F-1108-0445-AB3D-652AE50C6AAC}" type="datetimeFigureOut">
              <a:rPr lang="en-US"/>
              <a:pPr>
                <a:defRPr/>
              </a:pPr>
              <a:t>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EA01C1-7653-8744-B0A9-ACA7F7486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75A46-8E7B-714F-83CD-0F977DA85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4EFC5A-E402-C849-939F-325E21BFAF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2946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E62DCE97-EBD6-1F41-ACB7-E37CEA81DBB5}"/>
              </a:ext>
            </a:extLst>
          </p:cNvPr>
          <p:cNvSpPr txBox="1">
            <a:spLocks/>
          </p:cNvSpPr>
          <p:nvPr/>
        </p:nvSpPr>
        <p:spPr>
          <a:xfrm>
            <a:off x="609600" y="5986464"/>
            <a:ext cx="1625600" cy="547687"/>
          </a:xfrm>
          <a:prstGeom prst="rect">
            <a:avLst/>
          </a:prstGeom>
        </p:spPr>
        <p:txBody>
          <a:bodyPr lIns="0" tIns="0" rIns="0" bIns="0" anchor="b"/>
          <a:lstStyle>
            <a:defPPr>
              <a:defRPr lang="en-US"/>
            </a:defPPr>
            <a:lvl1pPr marL="0" algn="l" defTabSz="457200" rtl="0" eaLnBrk="1" latinLnBrk="0" hangingPunct="1">
              <a:lnSpc>
                <a:spcPct val="50000"/>
              </a:lnSpc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76447A-0F2C-884F-8963-436F3932FF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00" y="6324601"/>
            <a:ext cx="609600" cy="246063"/>
          </a:xfrm>
          <a:prstGeom prst="rect">
            <a:avLst/>
          </a:prstGeom>
          <a:noFill/>
          <a:ln>
            <a:noFill/>
          </a:ln>
        </p:spPr>
        <p:txBody>
          <a:bodyPr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EBE2D6AD-9EE4-A54D-960B-C2C554B91A18}" type="slidenum">
              <a:rPr lang="en-US" altLang="en-US" sz="1000">
                <a:solidFill>
                  <a:srgbClr val="333333"/>
                </a:solidFill>
              </a:rPr>
              <a:pPr eaLnBrk="1" hangingPunct="1"/>
              <a:t>‹#›</a:t>
            </a:fld>
            <a:endParaRPr lang="en-US" altLang="en-US" sz="1000">
              <a:solidFill>
                <a:srgbClr val="333333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057400"/>
            <a:ext cx="10972800" cy="1522370"/>
          </a:xfrm>
        </p:spPr>
        <p:txBody>
          <a:bodyPr>
            <a:normAutofit/>
          </a:bodyPr>
          <a:lstStyle>
            <a:lvl1pPr algn="l">
              <a:lnSpc>
                <a:spcPct val="80000"/>
              </a:lnSpc>
              <a:defRPr sz="40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09600" y="3757614"/>
            <a:ext cx="10972800" cy="1500187"/>
          </a:xfrm>
        </p:spPr>
        <p:txBody>
          <a:bodyPr/>
          <a:lstStyle>
            <a:lvl1pPr marL="0" indent="0">
              <a:buNone/>
              <a:defRPr sz="2000">
                <a:solidFill>
                  <a:srgbClr val="63B1E5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028D785C-BD24-B448-BD4B-1A747544CE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974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r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57400"/>
            <a:ext cx="10972800" cy="1522370"/>
          </a:xfrm>
        </p:spPr>
        <p:txBody>
          <a:bodyPr>
            <a:normAutofit/>
          </a:bodyPr>
          <a:lstStyle>
            <a:lvl1pPr algn="l">
              <a:lnSpc>
                <a:spcPct val="80000"/>
              </a:lnSpc>
              <a:defRPr sz="40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757614"/>
            <a:ext cx="10972800" cy="1500187"/>
          </a:xfrm>
        </p:spPr>
        <p:txBody>
          <a:bodyPr/>
          <a:lstStyle>
            <a:lvl1pPr marL="0" indent="0">
              <a:buNone/>
              <a:defRPr sz="2000">
                <a:solidFill>
                  <a:srgbClr val="63B1E5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D3A449-D09C-094A-AF27-8AD9F36387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517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NEO_Corp_Pattern_long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2298700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0" y="2298700"/>
            <a:ext cx="12192000" cy="4559300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Insert an image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1031369"/>
            <a:ext cx="11436350" cy="89903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defRPr sz="5000" b="0">
                <a:solidFill>
                  <a:srgbClr val="FFFFFF"/>
                </a:solidFill>
                <a:latin typeface="Jost Light Roman" pitchFamily="2" charset="0"/>
                <a:ea typeface="Jost Light Roman" pitchFamily="2" charset="0"/>
                <a:cs typeface="Jost Light Roman" pitchFamily="2" charset="0"/>
              </a:defRPr>
            </a:lvl1pPr>
          </a:lstStyle>
          <a:p>
            <a:r>
              <a:rPr lang="en-US" dirty="0"/>
              <a:t>Header 50pt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1780674"/>
            <a:ext cx="6896100" cy="556628"/>
          </a:xfrm>
        </p:spPr>
        <p:txBody>
          <a:bodyPr lIns="0">
            <a:noAutofit/>
          </a:bodyPr>
          <a:lstStyle>
            <a:lvl1pPr marL="0" indent="0">
              <a:buNone/>
              <a:defRPr sz="2000" b="0" baseline="0">
                <a:solidFill>
                  <a:schemeClr val="bg2"/>
                </a:solidFill>
                <a:latin typeface="Jost Medium Roman" pitchFamily="2" charset="0"/>
                <a:ea typeface="Jost Medium Roman" pitchFamily="2" charset="0"/>
                <a:cs typeface="Jost Medium Roman" pitchFamily="2" charset="0"/>
              </a:defRPr>
            </a:lvl1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20pt</a:t>
            </a:r>
          </a:p>
        </p:txBody>
      </p:sp>
      <p:pic>
        <p:nvPicPr>
          <p:cNvPr id="10" name="Picture 9" descr="NeoGenomics_PrimaryAlt_Logo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385763"/>
            <a:ext cx="1033665" cy="438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8F33F2-ECC3-4029-A947-DA144E79A59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794" y="138775"/>
            <a:ext cx="2614206" cy="93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512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609600" y="1447800"/>
            <a:ext cx="10974917" cy="403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9600" y="131846"/>
            <a:ext cx="10972800" cy="8587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057BFF-6A16-5340-AD90-546B8A1A1E0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877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31846"/>
            <a:ext cx="10972800" cy="85875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FB5D866-7F7F-5142-9938-E47937B4BD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1698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854860BB-C1AC-D84D-AF77-F056E3C5D6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6323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10A946-90FC-F54B-822B-F19A2B3D2B7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08000" y="6324601"/>
            <a:ext cx="609600" cy="246063"/>
          </a:xfrm>
          <a:prstGeom prst="rect">
            <a:avLst/>
          </a:prstGeom>
          <a:noFill/>
          <a:ln>
            <a:noFill/>
          </a:ln>
        </p:spPr>
        <p:txBody>
          <a:bodyPr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15D45907-964E-AE41-B4EF-E929660D67FF}" type="slidenum">
              <a:rPr lang="en-US" altLang="en-US" sz="1000">
                <a:solidFill>
                  <a:srgbClr val="7F7F7F"/>
                </a:solidFill>
              </a:rPr>
              <a:pPr eaLnBrk="1" hangingPunct="1"/>
              <a:t>‹#›</a:t>
            </a:fld>
            <a:endParaRPr lang="en-US" altLang="en-US" sz="1000">
              <a:solidFill>
                <a:srgbClr val="7F7F7F"/>
              </a:solidFill>
            </a:endParaRP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461C1D66-F579-0E4C-8FEC-AA2D14FC33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779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38343B44-357E-6E43-86DD-C4527A30553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31301" y="6076950"/>
            <a:ext cx="247015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9C1E1445-926F-CC40-AF22-330C435FB185}"/>
              </a:ext>
            </a:extLst>
          </p:cNvPr>
          <p:cNvSpPr txBox="1">
            <a:spLocks/>
          </p:cNvSpPr>
          <p:nvPr/>
        </p:nvSpPr>
        <p:spPr>
          <a:xfrm>
            <a:off x="609600" y="5986464"/>
            <a:ext cx="1625600" cy="547687"/>
          </a:xfrm>
          <a:prstGeom prst="rect">
            <a:avLst/>
          </a:prstGeom>
        </p:spPr>
        <p:txBody>
          <a:bodyPr lIns="0" tIns="0" rIns="0" bIns="0" anchor="b"/>
          <a:lstStyle>
            <a:defPPr>
              <a:defRPr lang="en-US"/>
            </a:defPPr>
            <a:lvl1pPr marL="0" algn="l" defTabSz="457200" rtl="0" eaLnBrk="1" latinLnBrk="0" hangingPunct="1">
              <a:lnSpc>
                <a:spcPct val="50000"/>
              </a:lnSpc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3494B7-8646-024A-BD0D-2FD4F06F8C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00" y="6324601"/>
            <a:ext cx="609600" cy="246063"/>
          </a:xfrm>
          <a:prstGeom prst="rect">
            <a:avLst/>
          </a:prstGeom>
          <a:noFill/>
          <a:ln>
            <a:noFill/>
          </a:ln>
        </p:spPr>
        <p:txBody>
          <a:bodyPr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F01776A-8ADF-7840-9A98-045CE1DA0FCB}" type="slidenum">
              <a:rPr lang="en-US" altLang="en-US" sz="1000">
                <a:solidFill>
                  <a:srgbClr val="333333"/>
                </a:solidFill>
              </a:rPr>
              <a:pPr eaLnBrk="1" hangingPunct="1"/>
              <a:t>‹#›</a:t>
            </a:fld>
            <a:endParaRPr lang="en-US" altLang="en-US" sz="100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88314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5712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 Content -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NEO_Corp_Pattern_long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3711074"/>
            <a:ext cx="11436350" cy="556628"/>
          </a:xfrm>
        </p:spPr>
        <p:txBody>
          <a:bodyPr lIns="0">
            <a:noAutofit/>
          </a:bodyPr>
          <a:lstStyle>
            <a:lvl1pPr marL="0" indent="0">
              <a:buNone/>
              <a:defRPr sz="2000" b="0" baseline="0">
                <a:solidFill>
                  <a:schemeClr val="bg2"/>
                </a:solidFill>
                <a:latin typeface="Jost Medium Roman" pitchFamily="2" charset="0"/>
                <a:ea typeface="Jost Medium Roman" pitchFamily="2" charset="0"/>
                <a:cs typeface="Jost Medium Roman" pitchFamily="2" charset="0"/>
              </a:defRPr>
            </a:lvl1pPr>
          </a:lstStyle>
          <a:p>
            <a:pPr lvl="0"/>
            <a:r>
              <a:rPr lang="en-US" dirty="0"/>
              <a:t>Section Subtitle 20pt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2890584"/>
            <a:ext cx="11436350" cy="89903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defRPr sz="5000" b="0">
                <a:solidFill>
                  <a:srgbClr val="FFFFFF"/>
                </a:solidFill>
                <a:latin typeface="Jost Light Roman" pitchFamily="2" charset="0"/>
                <a:cs typeface="Jost Light Roman" pitchFamily="2" charset="0"/>
              </a:defRPr>
            </a:lvl1pPr>
          </a:lstStyle>
          <a:p>
            <a:r>
              <a:rPr lang="en-US" dirty="0"/>
              <a:t>Section Title 50pt</a:t>
            </a:r>
          </a:p>
        </p:txBody>
      </p:sp>
      <p:pic>
        <p:nvPicPr>
          <p:cNvPr id="6" name="Picture 5" descr="NeoGenomics_PrimaryAlt_Logo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0835" y="6041741"/>
            <a:ext cx="976514" cy="4146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8BF596-37F5-45DA-A695-A744D83597C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82620"/>
            <a:ext cx="2614206" cy="93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946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in Content -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NEO_Corp_Pattern_long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4282574"/>
            <a:ext cx="11436350" cy="556628"/>
          </a:xfrm>
        </p:spPr>
        <p:txBody>
          <a:bodyPr lIns="0">
            <a:noAutofit/>
          </a:bodyPr>
          <a:lstStyle>
            <a:lvl1pPr marL="0" indent="0">
              <a:buNone/>
              <a:defRPr sz="2000" b="0" baseline="0">
                <a:solidFill>
                  <a:srgbClr val="93BA1F"/>
                </a:solidFill>
                <a:latin typeface="Jost Medium Roman" pitchFamily="2" charset="0"/>
                <a:cs typeface="Jost Medium Roman" pitchFamily="2" charset="0"/>
              </a:defRPr>
            </a:lvl1pPr>
          </a:lstStyle>
          <a:p>
            <a:pPr lvl="0"/>
            <a:r>
              <a:rPr lang="en-US" dirty="0"/>
              <a:t>Section Subtitle 20pt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3462084"/>
            <a:ext cx="11436350" cy="89903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defRPr sz="5000" b="0">
                <a:solidFill>
                  <a:srgbClr val="FFFFFF"/>
                </a:solidFill>
                <a:latin typeface="Jost Light Roman" pitchFamily="2" charset="0"/>
                <a:cs typeface="Jost Light Roman" pitchFamily="2" charset="0"/>
              </a:defRPr>
            </a:lvl1pPr>
          </a:lstStyle>
          <a:p>
            <a:r>
              <a:rPr lang="en-US" dirty="0"/>
              <a:t>Section Title 50pt</a:t>
            </a:r>
          </a:p>
        </p:txBody>
      </p:sp>
      <p:pic>
        <p:nvPicPr>
          <p:cNvPr id="6" name="Picture 5" descr="NeoGenomics_PrimaryAlt_Logo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0835" y="6041741"/>
            <a:ext cx="976514" cy="4146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E5B25B-6EF9-44BF-8F11-73D04CA1CC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82620"/>
            <a:ext cx="2614206" cy="93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3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Content -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NEO_Corp_Pattern_long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21200" y="0"/>
            <a:ext cx="7670800" cy="6858000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0" y="0"/>
            <a:ext cx="4521200" cy="6858000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Insert an image here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907280" y="2707774"/>
            <a:ext cx="5295900" cy="556628"/>
          </a:xfrm>
        </p:spPr>
        <p:txBody>
          <a:bodyPr lIns="0">
            <a:noAutofit/>
          </a:bodyPr>
          <a:lstStyle>
            <a:lvl1pPr marL="0" indent="0">
              <a:buNone/>
              <a:defRPr sz="2000" b="0" baseline="0">
                <a:solidFill>
                  <a:schemeClr val="bg2"/>
                </a:solidFill>
                <a:latin typeface="Jost Medium Roman" pitchFamily="2" charset="0"/>
                <a:ea typeface="Jost Medium Roman" pitchFamily="2" charset="0"/>
                <a:cs typeface="Jost Medium Roman" pitchFamily="2" charset="0"/>
              </a:defRPr>
            </a:lvl1pPr>
          </a:lstStyle>
          <a:p>
            <a:pPr lvl="0"/>
            <a:r>
              <a:rPr lang="en-US" dirty="0"/>
              <a:t>Section Subtitle 20pt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907280" y="1849184"/>
            <a:ext cx="5295900" cy="89903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defRPr sz="5000" b="0">
                <a:solidFill>
                  <a:srgbClr val="FFFFFF"/>
                </a:solidFill>
                <a:latin typeface="Jost Light Roman" pitchFamily="2" charset="0"/>
                <a:ea typeface="Jost Light Roman" pitchFamily="2" charset="0"/>
                <a:cs typeface="Jost Light Roman" pitchFamily="2" charset="0"/>
              </a:defRPr>
            </a:lvl1pPr>
          </a:lstStyle>
          <a:p>
            <a:r>
              <a:rPr lang="en-US" dirty="0"/>
              <a:t>Section Title 50pt</a:t>
            </a:r>
          </a:p>
        </p:txBody>
      </p:sp>
      <p:pic>
        <p:nvPicPr>
          <p:cNvPr id="7" name="Picture 6" descr="NeoGenomics_PrimaryAlt_Logo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0835" y="6041741"/>
            <a:ext cx="976514" cy="4146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C3C111-FE33-45A7-935A-133FFFCF9F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434" y="5782620"/>
            <a:ext cx="2614206" cy="93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19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ain Content -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NEO_Corp_Pattern_long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21200" y="0"/>
            <a:ext cx="7670800" cy="6858000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0" y="0"/>
            <a:ext cx="4521200" cy="6858000"/>
          </a:xfr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  <a:lvl2pPr marL="228600" indent="0">
              <a:buFont typeface="Calibri" panose="020F0502020204030204" pitchFamily="34" charset="0"/>
              <a:buNone/>
              <a:defRPr/>
            </a:lvl2pPr>
            <a:lvl3pPr marL="457200" indent="0">
              <a:buFont typeface="Calibri" panose="020F0502020204030204" pitchFamily="34" charset="0"/>
              <a:buNone/>
              <a:defRPr/>
            </a:lvl3pPr>
            <a:lvl4pPr marL="685800" indent="0">
              <a:buFont typeface="Calibri" panose="020F0502020204030204" pitchFamily="34" charset="0"/>
              <a:buNone/>
              <a:defRPr/>
            </a:lvl4pPr>
            <a:lvl5pPr marL="854075" indent="0">
              <a:buFont typeface="Calibri" panose="020F0502020204030204" pitchFamily="34" charset="0"/>
              <a:buNone/>
              <a:defRPr/>
            </a:lvl5pPr>
          </a:lstStyle>
          <a:p>
            <a:pPr lvl="0"/>
            <a:r>
              <a:rPr lang="en-US" dirty="0"/>
              <a:t>Insert an image here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" hasCustomPrompt="1"/>
          </p:nvPr>
        </p:nvSpPr>
        <p:spPr>
          <a:xfrm>
            <a:off x="5923280" y="2263274"/>
            <a:ext cx="5295900" cy="556628"/>
          </a:xfrm>
        </p:spPr>
        <p:txBody>
          <a:bodyPr lIns="0">
            <a:noAutofit/>
          </a:bodyPr>
          <a:lstStyle>
            <a:lvl1pPr marL="0" indent="0">
              <a:buNone/>
              <a:defRPr sz="2000" b="0" baseline="0">
                <a:solidFill>
                  <a:schemeClr val="accent5"/>
                </a:solidFill>
                <a:latin typeface="Jost Medium Roman" pitchFamily="2" charset="0"/>
                <a:ea typeface="Jost Medium Roman" pitchFamily="2" charset="0"/>
                <a:cs typeface="Jost Medium Roman" pitchFamily="2" charset="0"/>
              </a:defRPr>
            </a:lvl1pPr>
          </a:lstStyle>
          <a:p>
            <a:pPr lvl="0"/>
            <a:r>
              <a:rPr lang="en-US" dirty="0"/>
              <a:t>Section Subtitle 20pt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923280" y="1404684"/>
            <a:ext cx="5295900" cy="89903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defRPr sz="5000" b="0">
                <a:solidFill>
                  <a:srgbClr val="FFFFFF"/>
                </a:solidFill>
                <a:latin typeface="Jost Light Roman" pitchFamily="2" charset="0"/>
                <a:ea typeface="Jost Light Roman" pitchFamily="2" charset="0"/>
                <a:cs typeface="Jost Light Roman" pitchFamily="2" charset="0"/>
              </a:defRPr>
            </a:lvl1pPr>
          </a:lstStyle>
          <a:p>
            <a:r>
              <a:rPr lang="en-US" dirty="0"/>
              <a:t>Section Title 50pt</a:t>
            </a:r>
          </a:p>
        </p:txBody>
      </p:sp>
      <p:pic>
        <p:nvPicPr>
          <p:cNvPr id="7" name="Picture 6" descr="NeoGenomics_PrimaryAlt_Logo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0835" y="6041741"/>
            <a:ext cx="976514" cy="4146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67B816-51E3-4796-861B-A594BFD6FF7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5782620"/>
            <a:ext cx="2614206" cy="93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26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Main Content -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NEO_Corp_Pattern_long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3711074"/>
            <a:ext cx="11436350" cy="556628"/>
          </a:xfrm>
        </p:spPr>
        <p:txBody>
          <a:bodyPr lIns="0">
            <a:noAutofit/>
          </a:bodyPr>
          <a:lstStyle>
            <a:lvl1pPr marL="0" indent="0">
              <a:buNone/>
              <a:defRPr sz="2000" b="0" baseline="0">
                <a:solidFill>
                  <a:schemeClr val="bg2"/>
                </a:solidFill>
                <a:latin typeface="Jost Medium Roman" pitchFamily="2" charset="0"/>
                <a:ea typeface="Jost Medium Roman" pitchFamily="2" charset="0"/>
                <a:cs typeface="Jost Medium Roman" pitchFamily="2" charset="0"/>
              </a:defRPr>
            </a:lvl1pPr>
          </a:lstStyle>
          <a:p>
            <a:pPr lvl="0"/>
            <a:r>
              <a:rPr lang="en-US" dirty="0"/>
              <a:t>Section Subtitle 20pt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2890584"/>
            <a:ext cx="11436350" cy="89903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defRPr sz="5000" b="0">
                <a:solidFill>
                  <a:srgbClr val="FFFFFF"/>
                </a:solidFill>
                <a:latin typeface="Jost Light Roman" pitchFamily="2" charset="0"/>
                <a:ea typeface="Jost Light Roman" pitchFamily="2" charset="0"/>
                <a:cs typeface="Jost Light Roman" pitchFamily="2" charset="0"/>
              </a:defRPr>
            </a:lvl1pPr>
          </a:lstStyle>
          <a:p>
            <a:r>
              <a:rPr lang="en-US" dirty="0"/>
              <a:t>Section Title 50pt</a:t>
            </a:r>
          </a:p>
        </p:txBody>
      </p:sp>
      <p:pic>
        <p:nvPicPr>
          <p:cNvPr id="6" name="Picture 5" descr="NeoGenomics_PrimaryAlt_Logo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0835" y="6041741"/>
            <a:ext cx="976514" cy="4146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2FF7F5-D125-41A5-98F7-C15F8DA5E3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82619"/>
            <a:ext cx="2614206" cy="93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707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1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A89486-43A1-426B-8F71-BC46CA5289EE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31" y="5767650"/>
            <a:ext cx="2844581" cy="101507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938" y="2298700"/>
            <a:ext cx="8569325" cy="41703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1590" y="6034088"/>
            <a:ext cx="365760" cy="434975"/>
          </a:xfrm>
          <a:prstGeom prst="rect">
            <a:avLst/>
          </a:prstGeom>
        </p:spPr>
        <p:txBody>
          <a:bodyPr lIns="0" tIns="0" rIns="0" bIns="0" anchor="ctr"/>
          <a:lstStyle>
            <a:lvl1pPr algn="just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8A7A06E3-B049-42B0-A44B-712ACD1596F5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90BFFD60-3A5B-F342-A4FF-63B8DA66C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0863" y="385763"/>
            <a:ext cx="7442201" cy="111283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endParaRPr lang="en-US" dirty="0"/>
          </a:p>
        </p:txBody>
      </p:sp>
      <p:pic>
        <p:nvPicPr>
          <p:cNvPr id="19" name="Picture 18" descr="NeoGenomics_PrimaryAlt_Logo.eps"/>
          <p:cNvPicPr>
            <a:picLocks noChangeAspect="1"/>
          </p:cNvPicPr>
          <p:nvPr userDrawn="1"/>
        </p:nvPicPr>
        <p:blipFill>
          <a:blip r:embed="rId3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3485" y="6041741"/>
            <a:ext cx="976515" cy="41462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rot="5400000">
            <a:off x="11376290" y="6251575"/>
            <a:ext cx="434975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10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  <p:sldLayoutId id="2147483795" r:id="rId17"/>
    <p:sldLayoutId id="2147483796" r:id="rId18"/>
    <p:sldLayoutId id="2147483797" r:id="rId19"/>
    <p:sldLayoutId id="2147483798" r:id="rId20"/>
    <p:sldLayoutId id="2147483799" r:id="rId21"/>
    <p:sldLayoutId id="2147483800" r:id="rId22"/>
    <p:sldLayoutId id="2147483801" r:id="rId23"/>
    <p:sldLayoutId id="2147483802" r:id="rId24"/>
    <p:sldLayoutId id="2147483803" r:id="rId25"/>
    <p:sldLayoutId id="2147483805" r:id="rId26"/>
    <p:sldLayoutId id="2147483806" r:id="rId27"/>
    <p:sldLayoutId id="2147483809" r:id="rId28"/>
    <p:sldLayoutId id="2147483811" r:id="rId29"/>
    <p:sldLayoutId id="2147483812" r:id="rId3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chemeClr val="tx1"/>
          </a:solidFill>
          <a:latin typeface="Jost Medium" pitchFamily="2" charset="77"/>
          <a:ea typeface="Jost Medium" pitchFamily="2" charset="77"/>
          <a:cs typeface="Jost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300"/>
        </a:spcAft>
        <a:buClr>
          <a:schemeClr val="accent2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Jost Regular"/>
          <a:ea typeface="+mn-ea"/>
          <a:cs typeface="Jost Regular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Jost Regular" panose="02000000000000000000" pitchFamily="2" charset="-79"/>
        <a:buChar char="⎻"/>
        <a:defRPr sz="2000" kern="1200">
          <a:solidFill>
            <a:schemeClr val="tx1"/>
          </a:solidFill>
          <a:latin typeface="Jost Regular"/>
          <a:ea typeface="+mn-ea"/>
          <a:cs typeface="Jost Regular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Jost Regular" panose="02000000000000000000" pitchFamily="2" charset="-79"/>
        <a:buChar char="⎻"/>
        <a:defRPr sz="1800" kern="1200">
          <a:solidFill>
            <a:schemeClr val="tx1"/>
          </a:solidFill>
          <a:latin typeface="Jost Regular"/>
          <a:ea typeface="+mn-ea"/>
          <a:cs typeface="Jost Regular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Jost Regular" panose="02000000000000000000" pitchFamily="2" charset="-79"/>
        <a:buChar char="⎻"/>
        <a:defRPr sz="1600" kern="1200">
          <a:solidFill>
            <a:schemeClr val="tx1"/>
          </a:solidFill>
          <a:latin typeface="Jost Regular"/>
          <a:ea typeface="+mn-ea"/>
          <a:cs typeface="Jost Regular"/>
        </a:defRPr>
      </a:lvl4pPr>
      <a:lvl5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Jost Regular" panose="02000000000000000000" pitchFamily="2" charset="-79"/>
        <a:buChar char="⎻"/>
        <a:defRPr sz="1600" kern="1200">
          <a:solidFill>
            <a:schemeClr val="tx1"/>
          </a:solidFill>
          <a:latin typeface="Jost Regular"/>
          <a:ea typeface="+mn-ea"/>
          <a:cs typeface="Jost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AC1B8CB7-21C9-0F4B-AD3B-51989C52243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119064"/>
            <a:ext cx="10972800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the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2BA0865B-6479-1749-ADDB-B65F2282086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1500188"/>
            <a:ext cx="10972800" cy="413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BEE906-5899-0943-AE84-DCA561D8E0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19200" y="5986464"/>
            <a:ext cx="7410451" cy="54768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 fontAlgn="auto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BC3BE7C0-2B35-E344-8F95-0AE40B8B8CB2}"/>
              </a:ext>
            </a:extLst>
          </p:cNvPr>
          <p:cNvSpPr txBox="1">
            <a:spLocks/>
          </p:cNvSpPr>
          <p:nvPr/>
        </p:nvSpPr>
        <p:spPr>
          <a:xfrm>
            <a:off x="609600" y="5986464"/>
            <a:ext cx="1625600" cy="547687"/>
          </a:xfrm>
          <a:prstGeom prst="rect">
            <a:avLst/>
          </a:prstGeom>
        </p:spPr>
        <p:txBody>
          <a:bodyPr lIns="0" tIns="0" rIns="0" bIns="0" anchor="b"/>
          <a:lstStyle>
            <a:defPPr>
              <a:defRPr lang="en-US"/>
            </a:defPPr>
            <a:lvl1pPr marL="0" algn="l" defTabSz="457200" rtl="0" eaLnBrk="1" latinLnBrk="0" hangingPunct="1">
              <a:lnSpc>
                <a:spcPct val="50000"/>
              </a:lnSpc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</p:txBody>
      </p:sp>
      <p:sp>
        <p:nvSpPr>
          <p:cNvPr id="2055" name="TextBox 9">
            <a:extLst>
              <a:ext uri="{FF2B5EF4-FFF2-40B4-BE49-F238E27FC236}">
                <a16:creationId xmlns:a16="http://schemas.microsoft.com/office/drawing/2014/main" id="{6E12FC7F-D5B8-9E45-B8DE-965A92FFAA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00" y="6324601"/>
            <a:ext cx="6096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1CC93F1-6E90-7349-BE06-0534D8E02443}" type="slidenum">
              <a:rPr lang="en-US" altLang="en-US" sz="1000">
                <a:solidFill>
                  <a:srgbClr val="333333"/>
                </a:solidFill>
              </a:rPr>
              <a:pPr eaLnBrk="1" hangingPunct="1"/>
              <a:t>‹#›</a:t>
            </a:fld>
            <a:endParaRPr lang="en-US" altLang="en-US" sz="100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75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</p:sldLayoutIdLst>
  <p:hf hdr="0" ftr="0" dt="0"/>
  <p:txStyles>
    <p:titleStyle>
      <a:lvl1pPr algn="l" defTabSz="457200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800" kern="1200">
          <a:solidFill>
            <a:srgbClr val="63B1E5"/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800">
          <a:solidFill>
            <a:srgbClr val="63B1E5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800">
          <a:solidFill>
            <a:srgbClr val="63B1E5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800">
          <a:solidFill>
            <a:srgbClr val="63B1E5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800">
          <a:solidFill>
            <a:srgbClr val="63B1E5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fontAlgn="base">
        <a:lnSpc>
          <a:spcPts val="2800"/>
        </a:lnSpc>
        <a:spcBef>
          <a:spcPct val="0"/>
        </a:spcBef>
        <a:spcAft>
          <a:spcPct val="0"/>
        </a:spcAft>
        <a:defRPr sz="2800">
          <a:solidFill>
            <a:srgbClr val="63B1E5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457200" rtl="0" fontAlgn="base">
        <a:lnSpc>
          <a:spcPts val="2800"/>
        </a:lnSpc>
        <a:spcBef>
          <a:spcPct val="0"/>
        </a:spcBef>
        <a:spcAft>
          <a:spcPct val="0"/>
        </a:spcAft>
        <a:defRPr sz="2800">
          <a:solidFill>
            <a:srgbClr val="63B1E5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457200" rtl="0" fontAlgn="base">
        <a:lnSpc>
          <a:spcPts val="2800"/>
        </a:lnSpc>
        <a:spcBef>
          <a:spcPct val="0"/>
        </a:spcBef>
        <a:spcAft>
          <a:spcPct val="0"/>
        </a:spcAft>
        <a:defRPr sz="2800">
          <a:solidFill>
            <a:srgbClr val="63B1E5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457200" rtl="0" fontAlgn="base">
        <a:lnSpc>
          <a:spcPts val="2800"/>
        </a:lnSpc>
        <a:spcBef>
          <a:spcPct val="0"/>
        </a:spcBef>
        <a:spcAft>
          <a:spcPct val="0"/>
        </a:spcAft>
        <a:defRPr sz="2800">
          <a:solidFill>
            <a:srgbClr val="63B1E5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lnSpc>
          <a:spcPct val="90000"/>
        </a:lnSpc>
        <a:spcBef>
          <a:spcPts val="6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lnSpc>
          <a:spcPct val="9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rgbClr val="262626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lnSpc>
          <a:spcPct val="90000"/>
        </a:lnSpc>
        <a:spcBef>
          <a:spcPct val="20000"/>
        </a:spcBef>
        <a:spcAft>
          <a:spcPts val="800"/>
        </a:spcAft>
        <a:buFont typeface="Arial" panose="020B0604020202020204" pitchFamily="34" charset="0"/>
        <a:buChar char="•"/>
        <a:defRPr kern="1200">
          <a:solidFill>
            <a:srgbClr val="333333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lnSpc>
          <a:spcPct val="90000"/>
        </a:lnSpc>
        <a:spcBef>
          <a:spcPct val="200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rgbClr val="404040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lnSpc>
          <a:spcPct val="90000"/>
        </a:lnSpc>
        <a:spcBef>
          <a:spcPct val="200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rgbClr val="4C4C4C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2B17C27D-076F-6644-9FE0-6E56A3B5356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119064"/>
            <a:ext cx="10972800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the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0DC5CF81-336C-1249-8199-D773AB7AF5D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1500188"/>
            <a:ext cx="10972800" cy="413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944A4E-F55C-874E-B14D-4129E87F6A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19200" y="5986464"/>
            <a:ext cx="7410451" cy="54768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 eaLnBrk="1" fontAlgn="auto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663C56D0-891E-284E-98F4-B1A3A85718AC}"/>
              </a:ext>
            </a:extLst>
          </p:cNvPr>
          <p:cNvSpPr txBox="1">
            <a:spLocks/>
          </p:cNvSpPr>
          <p:nvPr/>
        </p:nvSpPr>
        <p:spPr>
          <a:xfrm>
            <a:off x="609600" y="5986464"/>
            <a:ext cx="1625600" cy="547687"/>
          </a:xfrm>
          <a:prstGeom prst="rect">
            <a:avLst/>
          </a:prstGeom>
        </p:spPr>
        <p:txBody>
          <a:bodyPr lIns="0" tIns="0" rIns="0" bIns="0" anchor="b"/>
          <a:lstStyle>
            <a:defPPr>
              <a:defRPr lang="en-US"/>
            </a:defPPr>
            <a:lvl1pPr marL="0" algn="l" defTabSz="457200" rtl="0" eaLnBrk="1" latinLnBrk="0" hangingPunct="1">
              <a:lnSpc>
                <a:spcPct val="50000"/>
              </a:lnSpc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</p:txBody>
      </p:sp>
      <p:sp>
        <p:nvSpPr>
          <p:cNvPr id="2055" name="TextBox 9">
            <a:extLst>
              <a:ext uri="{FF2B5EF4-FFF2-40B4-BE49-F238E27FC236}">
                <a16:creationId xmlns:a16="http://schemas.microsoft.com/office/drawing/2014/main" id="{2AB7A3E0-7BF5-A54C-9F66-59C57EDE56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00" y="6324601"/>
            <a:ext cx="609600" cy="246063"/>
          </a:xfrm>
          <a:prstGeom prst="rect">
            <a:avLst/>
          </a:prstGeom>
          <a:noFill/>
          <a:ln>
            <a:noFill/>
          </a:ln>
        </p:spPr>
        <p:txBody>
          <a:bodyPr anchor="b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11ABBE6F-00FE-4943-B389-38CCC08355E1}" type="slidenum">
              <a:rPr lang="en-US" altLang="en-US" sz="1000">
                <a:solidFill>
                  <a:srgbClr val="333333"/>
                </a:solidFill>
              </a:rPr>
              <a:pPr eaLnBrk="1" hangingPunct="1"/>
              <a:t>‹#›</a:t>
            </a:fld>
            <a:endParaRPr lang="en-US" altLang="en-US" sz="100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963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</p:sldLayoutIdLst>
  <p:hf hdr="0" ftr="0" dt="0"/>
  <p:txStyles>
    <p:titleStyle>
      <a:lvl1pPr algn="l" defTabSz="457200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800" kern="1200">
          <a:solidFill>
            <a:srgbClr val="63B1E5"/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800">
          <a:solidFill>
            <a:srgbClr val="63B1E5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800">
          <a:solidFill>
            <a:srgbClr val="63B1E5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800">
          <a:solidFill>
            <a:srgbClr val="63B1E5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800">
          <a:solidFill>
            <a:srgbClr val="63B1E5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fontAlgn="base">
        <a:lnSpc>
          <a:spcPts val="2800"/>
        </a:lnSpc>
        <a:spcBef>
          <a:spcPct val="0"/>
        </a:spcBef>
        <a:spcAft>
          <a:spcPct val="0"/>
        </a:spcAft>
        <a:defRPr sz="2800">
          <a:solidFill>
            <a:srgbClr val="63B1E5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457200" rtl="0" fontAlgn="base">
        <a:lnSpc>
          <a:spcPts val="2800"/>
        </a:lnSpc>
        <a:spcBef>
          <a:spcPct val="0"/>
        </a:spcBef>
        <a:spcAft>
          <a:spcPct val="0"/>
        </a:spcAft>
        <a:defRPr sz="2800">
          <a:solidFill>
            <a:srgbClr val="63B1E5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457200" rtl="0" fontAlgn="base">
        <a:lnSpc>
          <a:spcPts val="2800"/>
        </a:lnSpc>
        <a:spcBef>
          <a:spcPct val="0"/>
        </a:spcBef>
        <a:spcAft>
          <a:spcPct val="0"/>
        </a:spcAft>
        <a:defRPr sz="2800">
          <a:solidFill>
            <a:srgbClr val="63B1E5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457200" rtl="0" fontAlgn="base">
        <a:lnSpc>
          <a:spcPts val="2800"/>
        </a:lnSpc>
        <a:spcBef>
          <a:spcPct val="0"/>
        </a:spcBef>
        <a:spcAft>
          <a:spcPct val="0"/>
        </a:spcAft>
        <a:defRPr sz="2800">
          <a:solidFill>
            <a:srgbClr val="63B1E5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lnSpc>
          <a:spcPct val="90000"/>
        </a:lnSpc>
        <a:spcBef>
          <a:spcPts val="6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lnSpc>
          <a:spcPct val="9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rgbClr val="262626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lnSpc>
          <a:spcPct val="90000"/>
        </a:lnSpc>
        <a:spcBef>
          <a:spcPct val="20000"/>
        </a:spcBef>
        <a:spcAft>
          <a:spcPts val="800"/>
        </a:spcAft>
        <a:buFont typeface="Arial" panose="020B0604020202020204" pitchFamily="34" charset="0"/>
        <a:buChar char="•"/>
        <a:defRPr kern="1200">
          <a:solidFill>
            <a:srgbClr val="333333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lnSpc>
          <a:spcPct val="90000"/>
        </a:lnSpc>
        <a:spcBef>
          <a:spcPct val="200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rgbClr val="404040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lnSpc>
          <a:spcPct val="90000"/>
        </a:lnSpc>
        <a:spcBef>
          <a:spcPct val="200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rgbClr val="4C4C4C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training.neogenomics.com/?C=382242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fif"/><Relationship Id="rId2" Type="http://schemas.openxmlformats.org/officeDocument/2006/relationships/image" Target="../media/image36.jf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jf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fi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9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0.jf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>
            <a:spLocks noGrp="1"/>
          </p:cNvSpPr>
          <p:nvPr>
            <p:ph type="title"/>
          </p:nvPr>
        </p:nvSpPr>
        <p:spPr>
          <a:xfrm>
            <a:off x="381000" y="852467"/>
            <a:ext cx="11436350" cy="899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Calibri"/>
              <a:buNone/>
            </a:pPr>
            <a:r>
              <a:rPr lang="en-US" dirty="0"/>
              <a:t>Frontiers in Biology Seminar Series</a:t>
            </a:r>
            <a:endParaRPr dirty="0"/>
          </a:p>
        </p:txBody>
      </p:sp>
      <p:sp>
        <p:nvSpPr>
          <p:cNvPr id="218" name="Google Shape;218;p26"/>
          <p:cNvSpPr txBox="1">
            <a:spLocks noGrp="1"/>
          </p:cNvSpPr>
          <p:nvPr>
            <p:ph idx="1"/>
          </p:nvPr>
        </p:nvSpPr>
        <p:spPr>
          <a:xfrm>
            <a:off x="380999" y="1830369"/>
            <a:ext cx="8705851" cy="556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ts val="2800"/>
            </a:pPr>
            <a:r>
              <a:rPr lang="en-US" dirty="0"/>
              <a:t>CNV Detection Pipeline for the NeoHEME NGS Assay</a:t>
            </a:r>
          </a:p>
        </p:txBody>
      </p:sp>
      <p:sp>
        <p:nvSpPr>
          <p:cNvPr id="219" name="Google Shape;219;p26"/>
          <p:cNvSpPr/>
          <p:nvPr/>
        </p:nvSpPr>
        <p:spPr>
          <a:xfrm>
            <a:off x="2278743" y="2527731"/>
            <a:ext cx="6575877" cy="3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Continuing Education Opportunity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contact hour in Molecular Pathology, </a:t>
            </a:r>
            <a:r>
              <a:rPr lang="en-US" sz="14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NeoUniversity course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lvl="0"/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Course: #20-891601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Agenda: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9:00-9:10A PT, </a:t>
            </a:r>
            <a:r>
              <a:rPr lang="en-US" sz="14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Dr. Fernando Lopez-Diaz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Principal Scientist, </a:t>
            </a:r>
            <a:r>
              <a:rPr lang="en-US" sz="14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R&amp;D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    </a:t>
            </a:r>
            <a:r>
              <a:rPr lang="en-US" sz="14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9:10-9:40A PT, </a:t>
            </a:r>
            <a:r>
              <a:rPr lang="en-US" sz="1400" u="sng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Dr. Christophe Magnan</a:t>
            </a:r>
            <a:r>
              <a:rPr lang="en-US" sz="14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, 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Senior Bioinformatics Scientist, </a:t>
            </a:r>
            <a:r>
              <a:rPr lang="en-US" sz="14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R&amp;D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</a:t>
            </a:r>
            <a:br>
              <a:rPr lang="en-US" sz="14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   </a:t>
            </a:r>
            <a:r>
              <a:rPr lang="en-US" sz="1400" i="1" dirty="0">
                <a:solidFill>
                  <a:schemeClr val="dk1"/>
                </a:solidFill>
                <a:latin typeface="Calibri"/>
                <a:cs typeface="Calibri"/>
              </a:rPr>
              <a:t>CNV Detection Pipeline for the NeoHEME NGS Assay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9:40-10:00A PT, </a:t>
            </a:r>
            <a:r>
              <a:rPr lang="en-US" sz="14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Q&amp;A and Panel Discussion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6"/>
          <p:cNvSpPr/>
          <p:nvPr/>
        </p:nvSpPr>
        <p:spPr>
          <a:xfrm>
            <a:off x="3484875" y="5589034"/>
            <a:ext cx="60960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Collaborating Departments &amp; Hosts: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Research &amp; Development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Medical Affairs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26" name="Google Shape;226;p2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27" name="Google Shape;227;p26"/>
          <p:cNvSpPr txBox="1"/>
          <p:nvPr/>
        </p:nvSpPr>
        <p:spPr>
          <a:xfrm>
            <a:off x="152400" y="152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CED7C6-ECAC-40DF-9828-924CB471A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D47F87-1367-405A-A4B6-C26B524A30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10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8B016D3-7C9F-4EB2-9B65-F0BDE77DF9A8}"/>
              </a:ext>
            </a:extLst>
          </p:cNvPr>
          <p:cNvSpPr/>
          <p:nvPr/>
        </p:nvSpPr>
        <p:spPr>
          <a:xfrm>
            <a:off x="340098" y="1871498"/>
            <a:ext cx="2154624" cy="1142227"/>
          </a:xfrm>
          <a:prstGeom prst="ellipse">
            <a:avLst/>
          </a:prstGeom>
          <a:solidFill>
            <a:srgbClr val="4797D2">
              <a:lumMod val="20000"/>
              <a:lumOff val="80000"/>
            </a:srgbClr>
          </a:solidFill>
          <a:ln w="12700" cap="flat" cmpd="sng" algn="ctr">
            <a:solidFill>
              <a:srgbClr val="41414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15B60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FISH Reports</a:t>
            </a:r>
          </a:p>
          <a:p>
            <a:pPr lvl="0" algn="ctr"/>
            <a:r>
              <a:rPr lang="en-US" b="1" kern="0" dirty="0">
                <a:solidFill>
                  <a:srgbClr val="414141"/>
                </a:solidFill>
                <a:latin typeface="Calibri"/>
              </a:rPr>
              <a:t>387,938 Total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41414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82E625-899C-415B-8ABB-DDF3E59D09AE}"/>
              </a:ext>
            </a:extLst>
          </p:cNvPr>
          <p:cNvSpPr/>
          <p:nvPr/>
        </p:nvSpPr>
        <p:spPr>
          <a:xfrm>
            <a:off x="340098" y="3261976"/>
            <a:ext cx="2154624" cy="1142227"/>
          </a:xfrm>
          <a:prstGeom prst="ellipse">
            <a:avLst/>
          </a:prstGeom>
          <a:solidFill>
            <a:srgbClr val="4797D2">
              <a:lumMod val="20000"/>
              <a:lumOff val="80000"/>
            </a:srgbClr>
          </a:solidFill>
          <a:ln w="12700" cap="flat" cmpd="sng" algn="ctr">
            <a:solidFill>
              <a:srgbClr val="41414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15B60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NGS Reports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113,456 Total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09A8DB1-F122-4975-A8DB-529B5D1B4726}"/>
              </a:ext>
            </a:extLst>
          </p:cNvPr>
          <p:cNvSpPr/>
          <p:nvPr/>
        </p:nvSpPr>
        <p:spPr>
          <a:xfrm>
            <a:off x="340098" y="4652455"/>
            <a:ext cx="2154624" cy="1126794"/>
          </a:xfrm>
          <a:prstGeom prst="ellipse">
            <a:avLst/>
          </a:prstGeom>
          <a:solidFill>
            <a:srgbClr val="4797D2">
              <a:lumMod val="20000"/>
              <a:lumOff val="80000"/>
            </a:srgbClr>
          </a:solidFill>
          <a:ln w="12700" cap="flat" cmpd="sng" algn="ctr">
            <a:solidFill>
              <a:srgbClr val="41414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15B60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Isilon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257,951 BAM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176,547 VCF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FBAD06-0A9E-48C1-B61D-6BAEEBE4E359}"/>
              </a:ext>
            </a:extLst>
          </p:cNvPr>
          <p:cNvSpPr/>
          <p:nvPr/>
        </p:nvSpPr>
        <p:spPr>
          <a:xfrm>
            <a:off x="8363242" y="1332941"/>
            <a:ext cx="3231472" cy="1557503"/>
          </a:xfrm>
          <a:prstGeom prst="ellipse">
            <a:avLst/>
          </a:prstGeom>
          <a:solidFill>
            <a:srgbClr val="B4D500">
              <a:lumMod val="20000"/>
              <a:lumOff val="80000"/>
            </a:srgbClr>
          </a:solidFill>
          <a:ln w="12700" cap="flat" cmpd="sng" algn="ctr">
            <a:solidFill>
              <a:srgbClr val="41414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Extracted Metadata Mapping, Merging,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latin typeface="Calibri"/>
              </a:rPr>
              <a:t>And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 Filtering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D99289-176A-4BC6-8949-E9E97BA64885}"/>
              </a:ext>
            </a:extLst>
          </p:cNvPr>
          <p:cNvCxnSpPr>
            <a:cxnSpLocks/>
          </p:cNvCxnSpPr>
          <p:nvPr/>
        </p:nvCxnSpPr>
        <p:spPr>
          <a:xfrm>
            <a:off x="2723322" y="2442611"/>
            <a:ext cx="117281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C6B96F7A-CFBF-476B-8803-ECD37C98054E}"/>
              </a:ext>
            </a:extLst>
          </p:cNvPr>
          <p:cNvSpPr/>
          <p:nvPr/>
        </p:nvSpPr>
        <p:spPr>
          <a:xfrm>
            <a:off x="8363243" y="3958921"/>
            <a:ext cx="3231472" cy="1855469"/>
          </a:xfrm>
          <a:prstGeom prst="ellipse">
            <a:avLst/>
          </a:prstGeom>
          <a:solidFill>
            <a:srgbClr val="EF8122">
              <a:lumMod val="20000"/>
              <a:lumOff val="80000"/>
            </a:srgbClr>
          </a:solidFill>
          <a:ln w="12700" cap="flat" cmpd="sng" algn="ctr">
            <a:solidFill>
              <a:srgbClr val="414141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15B60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Heme CNV Data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9,015 Concurrent Cases</a:t>
            </a:r>
          </a:p>
          <a:p>
            <a:pPr lvl="0" algn="ctr"/>
            <a:r>
              <a:rPr lang="en-US" b="1" kern="0" dirty="0">
                <a:latin typeface="Calibri"/>
              </a:rPr>
              <a:t>364,210 Genes With CNV Information</a:t>
            </a:r>
          </a:p>
          <a:p>
            <a:pPr lvl="0" algn="ctr"/>
            <a:r>
              <a:rPr lang="en-US" b="1" kern="0" dirty="0">
                <a:latin typeface="Calibri"/>
              </a:rPr>
              <a:t>From FISH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B156443-04BE-42BD-8BEC-97BD26B06633}"/>
              </a:ext>
            </a:extLst>
          </p:cNvPr>
          <p:cNvSpPr/>
          <p:nvPr/>
        </p:nvSpPr>
        <p:spPr>
          <a:xfrm>
            <a:off x="4184953" y="1871497"/>
            <a:ext cx="2228372" cy="114222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solidFill>
              <a:srgbClr val="41414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latin typeface="Calibri"/>
              </a:rPr>
              <a:t>FISH 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</a:rPr>
              <a:t>Results</a:t>
            </a:r>
            <a:endParaRPr lang="en-US" b="1" kern="0" dirty="0">
              <a:latin typeface="Calibri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Extraction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1566C67-AC42-4E6B-A67E-57F88F10DADA}"/>
              </a:ext>
            </a:extLst>
          </p:cNvPr>
          <p:cNvSpPr/>
          <p:nvPr/>
        </p:nvSpPr>
        <p:spPr>
          <a:xfrm>
            <a:off x="4184953" y="3261975"/>
            <a:ext cx="2228372" cy="114222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solidFill>
              <a:srgbClr val="41414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latin typeface="Calibri"/>
              </a:rPr>
              <a:t>NGS Sample Metadata Extraction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153708A-B168-4F94-B3E5-03AF5DA71F40}"/>
              </a:ext>
            </a:extLst>
          </p:cNvPr>
          <p:cNvSpPr/>
          <p:nvPr/>
        </p:nvSpPr>
        <p:spPr>
          <a:xfrm>
            <a:off x="4184953" y="4652453"/>
            <a:ext cx="2228373" cy="114222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solidFill>
              <a:srgbClr val="414141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latin typeface="Calibri"/>
              </a:rPr>
              <a:t>NGS Data + Quality Controls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5DD4D86-DE2B-400E-8116-CBBB6C26D8D8}"/>
              </a:ext>
            </a:extLst>
          </p:cNvPr>
          <p:cNvCxnSpPr>
            <a:cxnSpLocks/>
          </p:cNvCxnSpPr>
          <p:nvPr/>
        </p:nvCxnSpPr>
        <p:spPr>
          <a:xfrm>
            <a:off x="2723322" y="3847341"/>
            <a:ext cx="117281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0A4674F-5C9E-4CBB-9136-5D510BA20DE0}"/>
              </a:ext>
            </a:extLst>
          </p:cNvPr>
          <p:cNvCxnSpPr>
            <a:cxnSpLocks/>
          </p:cNvCxnSpPr>
          <p:nvPr/>
        </p:nvCxnSpPr>
        <p:spPr>
          <a:xfrm>
            <a:off x="2723322" y="5238819"/>
            <a:ext cx="117281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016B906-C913-4401-89D3-E8CC899E30CD}"/>
              </a:ext>
            </a:extLst>
          </p:cNvPr>
          <p:cNvCxnSpPr>
            <a:cxnSpLocks/>
          </p:cNvCxnSpPr>
          <p:nvPr/>
        </p:nvCxnSpPr>
        <p:spPr>
          <a:xfrm flipV="1">
            <a:off x="6652591" y="2061997"/>
            <a:ext cx="1447800" cy="3715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D8FFD67-6776-46D7-B290-00D244455F5A}"/>
              </a:ext>
            </a:extLst>
          </p:cNvPr>
          <p:cNvCxnSpPr>
            <a:cxnSpLocks/>
          </p:cNvCxnSpPr>
          <p:nvPr/>
        </p:nvCxnSpPr>
        <p:spPr>
          <a:xfrm flipV="1">
            <a:off x="6652591" y="2433434"/>
            <a:ext cx="1531352" cy="13996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44406D-E911-44DA-9103-5335D3D46655}"/>
              </a:ext>
            </a:extLst>
          </p:cNvPr>
          <p:cNvCxnSpPr>
            <a:cxnSpLocks/>
          </p:cNvCxnSpPr>
          <p:nvPr/>
        </p:nvCxnSpPr>
        <p:spPr>
          <a:xfrm flipV="1">
            <a:off x="6586330" y="2723322"/>
            <a:ext cx="1816668" cy="24925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643E3DA-8825-430C-81BC-7D65E1B563E4}"/>
              </a:ext>
            </a:extLst>
          </p:cNvPr>
          <p:cNvCxnSpPr>
            <a:cxnSpLocks/>
          </p:cNvCxnSpPr>
          <p:nvPr/>
        </p:nvCxnSpPr>
        <p:spPr>
          <a:xfrm>
            <a:off x="10002079" y="3101907"/>
            <a:ext cx="0" cy="6053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226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A3F8D4-8ECB-490A-8B1A-E2C97D379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Fish Results Extraction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C4BD60-97AD-435E-A3D8-3A4DBCD895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E50037-3A23-489A-B4B5-9D62F21FA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226" y="1591844"/>
            <a:ext cx="8649674" cy="38249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3A235A-EA82-4AA7-9F43-AADDBDBE8780}"/>
              </a:ext>
            </a:extLst>
          </p:cNvPr>
          <p:cNvSpPr txBox="1"/>
          <p:nvPr/>
        </p:nvSpPr>
        <p:spPr>
          <a:xfrm>
            <a:off x="3260035" y="5512911"/>
            <a:ext cx="66890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C00000"/>
                </a:solidFill>
              </a:rPr>
              <a:t>Over a thousand text patterns recognized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C00000"/>
                </a:solidFill>
              </a:rPr>
              <a:t>Gain/loss result for each marker automatically extracted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C00000"/>
                </a:solidFill>
              </a:rPr>
              <a:t>Percentage of abnormal cells automatically extracted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C00000"/>
                </a:solidFill>
              </a:rPr>
              <a:t>Parsing error rate found at 0.7% on validation samples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043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5D1D6D-2C84-4E9A-BBA0-FE9B9EC60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897" y="-395287"/>
            <a:ext cx="10094480" cy="1600200"/>
          </a:xfrm>
        </p:spPr>
        <p:txBody>
          <a:bodyPr/>
          <a:lstStyle/>
          <a:p>
            <a:r>
              <a:rPr lang="en-US" dirty="0"/>
              <a:t>FISH &amp; NGS Panels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C57886-BE83-48E7-B8F5-FF83F1E768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12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C58AE20-A54C-4C8A-9785-3C4EACBFBE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3278761"/>
              </p:ext>
            </p:extLst>
          </p:nvPr>
        </p:nvGraphicFramePr>
        <p:xfrm>
          <a:off x="1562555" y="4135545"/>
          <a:ext cx="8346758" cy="18547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36454">
                  <a:extLst>
                    <a:ext uri="{9D8B030D-6E8A-4147-A177-3AD203B41FA5}">
                      <a16:colId xmlns:a16="http://schemas.microsoft.com/office/drawing/2014/main" val="793304737"/>
                    </a:ext>
                  </a:extLst>
                </a:gridCol>
                <a:gridCol w="2105152">
                  <a:extLst>
                    <a:ext uri="{9D8B030D-6E8A-4147-A177-3AD203B41FA5}">
                      <a16:colId xmlns:a16="http://schemas.microsoft.com/office/drawing/2014/main" val="350546017"/>
                    </a:ext>
                  </a:extLst>
                </a:gridCol>
                <a:gridCol w="2105152">
                  <a:extLst>
                    <a:ext uri="{9D8B030D-6E8A-4147-A177-3AD203B41FA5}">
                      <a16:colId xmlns:a16="http://schemas.microsoft.com/office/drawing/2014/main" val="3526278108"/>
                    </a:ext>
                  </a:extLst>
                </a:gridCol>
              </a:tblGrid>
              <a:tr h="3150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600" b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Feasibility Dataset</a:t>
                      </a:r>
                      <a:endParaRPr lang="en-US" sz="1600" b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Validation Dataset</a:t>
                      </a:r>
                      <a:endParaRPr lang="en-US" sz="1600" b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65986963"/>
                  </a:ext>
                </a:extLst>
              </a:tr>
              <a:tr h="2903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NeoTYPE™ AML Prognostic Profile</a:t>
                      </a:r>
                      <a:endParaRPr lang="en-US" sz="16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692</a:t>
                      </a:r>
                      <a:endParaRPr lang="en-US" sz="1600" b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269</a:t>
                      </a:r>
                      <a:endParaRPr lang="en-US" sz="1600" b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86289161"/>
                  </a:ext>
                </a:extLst>
              </a:tr>
              <a:tr h="2981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NeoTYPE™ CLL Prognostic Profile</a:t>
                      </a:r>
                      <a:endParaRPr lang="en-US" sz="16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1,604</a:t>
                      </a:r>
                      <a:endParaRPr lang="en-US" sz="1600" b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701</a:t>
                      </a:r>
                      <a:endParaRPr lang="en-US" sz="1600" b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22668737"/>
                  </a:ext>
                </a:extLst>
              </a:tr>
              <a:tr h="30226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NeoTYPE™ Lymphoma Profile</a:t>
                      </a:r>
                      <a:endParaRPr lang="en-US" sz="1600" b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  <a:endParaRPr lang="en-US" sz="16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US" sz="1600" b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45380258"/>
                  </a:ext>
                </a:extLst>
              </a:tr>
              <a:tr h="3338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NeoTYPE™ MDS/CMML Profile</a:t>
                      </a:r>
                      <a:endParaRPr lang="en-US" sz="1600" b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1,185</a:t>
                      </a:r>
                      <a:endParaRPr lang="en-US" sz="1600" b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431</a:t>
                      </a:r>
                      <a:endParaRPr lang="en-US" sz="1600" b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76103046"/>
                  </a:ext>
                </a:extLst>
              </a:tr>
              <a:tr h="3150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NeoTYPE™ Myeloid Disorders Profile</a:t>
                      </a:r>
                      <a:endParaRPr lang="en-US" sz="1600" b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2,391</a:t>
                      </a:r>
                      <a:endParaRPr lang="en-US" sz="1600" b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1,183</a:t>
                      </a:r>
                      <a:endParaRPr lang="en-US" sz="16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7926076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68708D6-250D-4680-9C23-249DEB13F2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893387"/>
              </p:ext>
            </p:extLst>
          </p:nvPr>
        </p:nvGraphicFramePr>
        <p:xfrm>
          <a:off x="1562555" y="1448631"/>
          <a:ext cx="8346758" cy="25667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37244">
                  <a:extLst>
                    <a:ext uri="{9D8B030D-6E8A-4147-A177-3AD203B41FA5}">
                      <a16:colId xmlns:a16="http://schemas.microsoft.com/office/drawing/2014/main" val="3237644403"/>
                    </a:ext>
                  </a:extLst>
                </a:gridCol>
                <a:gridCol w="2104757">
                  <a:extLst>
                    <a:ext uri="{9D8B030D-6E8A-4147-A177-3AD203B41FA5}">
                      <a16:colId xmlns:a16="http://schemas.microsoft.com/office/drawing/2014/main" val="4258897087"/>
                    </a:ext>
                  </a:extLst>
                </a:gridCol>
                <a:gridCol w="2104757">
                  <a:extLst>
                    <a:ext uri="{9D8B030D-6E8A-4147-A177-3AD203B41FA5}">
                      <a16:colId xmlns:a16="http://schemas.microsoft.com/office/drawing/2014/main" val="636323383"/>
                    </a:ext>
                  </a:extLst>
                </a:gridCol>
              </a:tblGrid>
              <a:tr h="2566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600" b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Feasibility Dataset</a:t>
                      </a:r>
                      <a:endParaRPr lang="en-US" sz="1600" b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Validation Dataset</a:t>
                      </a:r>
                      <a:endParaRPr lang="en-US" sz="1600" b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53867167"/>
                  </a:ext>
                </a:extLst>
              </a:tr>
              <a:tr h="2566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AML Favorable Risk</a:t>
                      </a:r>
                      <a:endParaRPr lang="en-US" sz="1600" b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272</a:t>
                      </a:r>
                      <a:endParaRPr lang="en-US" sz="1600" b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107</a:t>
                      </a:r>
                      <a:endParaRPr lang="en-US" sz="1600" b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9615918"/>
                  </a:ext>
                </a:extLst>
              </a:tr>
              <a:tr h="2566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AML Non-Favorable Risk</a:t>
                      </a:r>
                      <a:endParaRPr lang="en-US" sz="1600" b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221</a:t>
                      </a:r>
                      <a:endParaRPr lang="en-US" sz="1600" b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89</a:t>
                      </a:r>
                      <a:endParaRPr lang="en-US" sz="1600" b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98990526"/>
                  </a:ext>
                </a:extLst>
              </a:tr>
              <a:tr h="2566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AML Standard</a:t>
                      </a:r>
                      <a:endParaRPr lang="en-US" sz="1600" b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1,014</a:t>
                      </a:r>
                      <a:endParaRPr lang="en-US" sz="1600" b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448</a:t>
                      </a:r>
                      <a:endParaRPr lang="en-US" sz="1600" b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20888150"/>
                  </a:ext>
                </a:extLst>
              </a:tr>
              <a:tr h="2566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CLL</a:t>
                      </a:r>
                      <a:endParaRPr lang="en-US" sz="1600" b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990</a:t>
                      </a:r>
                      <a:endParaRPr lang="en-US" sz="1600" b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</a:t>
                      </a:r>
                      <a:endParaRPr lang="en-US" sz="1600" b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57147026"/>
                  </a:ext>
                </a:extLst>
              </a:tr>
              <a:tr h="2566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MDS Extended</a:t>
                      </a:r>
                      <a:endParaRPr lang="en-US" sz="1600" b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1,642</a:t>
                      </a:r>
                      <a:endParaRPr lang="en-US" sz="1600" b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700</a:t>
                      </a:r>
                      <a:endParaRPr lang="en-US" sz="1600" b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81683475"/>
                  </a:ext>
                </a:extLst>
              </a:tr>
              <a:tr h="2566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MDS Standard</a:t>
                      </a:r>
                      <a:endParaRPr lang="en-US" sz="1600" b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1,081</a:t>
                      </a:r>
                      <a:endParaRPr lang="en-US" sz="1600" b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505</a:t>
                      </a:r>
                      <a:endParaRPr lang="en-US" sz="1600" b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80716537"/>
                  </a:ext>
                </a:extLst>
              </a:tr>
              <a:tr h="2566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NeoTYPE™ CLL Prognostic FISH Panel</a:t>
                      </a:r>
                      <a:endParaRPr lang="en-US" sz="1600" b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692</a:t>
                      </a:r>
                      <a:endParaRPr lang="en-US" sz="1600" b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659</a:t>
                      </a:r>
                      <a:endParaRPr lang="en-US" sz="1600" b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53903702"/>
                  </a:ext>
                </a:extLst>
              </a:tr>
              <a:tr h="2566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Plasma Cell Myeloma Panel</a:t>
                      </a:r>
                      <a:endParaRPr lang="en-US" sz="1600" b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217</a:t>
                      </a:r>
                      <a:endParaRPr lang="en-US" sz="1600" b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</a:t>
                      </a:r>
                      <a:endParaRPr lang="en-US" sz="1600" b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57152589"/>
                  </a:ext>
                </a:extLst>
              </a:tr>
              <a:tr h="2566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Plasma Cell Myeloma Prognostic Panel</a:t>
                      </a:r>
                      <a:endParaRPr lang="en-US" sz="1600" b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139</a:t>
                      </a:r>
                      <a:endParaRPr lang="en-US" sz="1600" b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</a:t>
                      </a:r>
                      <a:endParaRPr lang="en-US" sz="16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51094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9979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E58512-8DDD-4525-BEF3-8ACC41B22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62 Genes With CNV Result From FISH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63944E7-55BE-4F5C-BD38-ECDFBEE3D7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524561"/>
              </p:ext>
            </p:extLst>
          </p:nvPr>
        </p:nvGraphicFramePr>
        <p:xfrm>
          <a:off x="1598900" y="1629793"/>
          <a:ext cx="7951950" cy="1938355"/>
        </p:xfrm>
        <a:graphic>
          <a:graphicData uri="http://schemas.openxmlformats.org/drawingml/2006/table">
            <a:tbl>
              <a:tblPr firstRow="1" firstCol="1" bandRow="1"/>
              <a:tblGrid>
                <a:gridCol w="883550">
                  <a:extLst>
                    <a:ext uri="{9D8B030D-6E8A-4147-A177-3AD203B41FA5}">
                      <a16:colId xmlns:a16="http://schemas.microsoft.com/office/drawing/2014/main" val="1936383577"/>
                    </a:ext>
                  </a:extLst>
                </a:gridCol>
                <a:gridCol w="883550">
                  <a:extLst>
                    <a:ext uri="{9D8B030D-6E8A-4147-A177-3AD203B41FA5}">
                      <a16:colId xmlns:a16="http://schemas.microsoft.com/office/drawing/2014/main" val="3077740805"/>
                    </a:ext>
                  </a:extLst>
                </a:gridCol>
                <a:gridCol w="883550">
                  <a:extLst>
                    <a:ext uri="{9D8B030D-6E8A-4147-A177-3AD203B41FA5}">
                      <a16:colId xmlns:a16="http://schemas.microsoft.com/office/drawing/2014/main" val="1552111139"/>
                    </a:ext>
                  </a:extLst>
                </a:gridCol>
                <a:gridCol w="883550">
                  <a:extLst>
                    <a:ext uri="{9D8B030D-6E8A-4147-A177-3AD203B41FA5}">
                      <a16:colId xmlns:a16="http://schemas.microsoft.com/office/drawing/2014/main" val="263564423"/>
                    </a:ext>
                  </a:extLst>
                </a:gridCol>
                <a:gridCol w="883550">
                  <a:extLst>
                    <a:ext uri="{9D8B030D-6E8A-4147-A177-3AD203B41FA5}">
                      <a16:colId xmlns:a16="http://schemas.microsoft.com/office/drawing/2014/main" val="3732226807"/>
                    </a:ext>
                  </a:extLst>
                </a:gridCol>
                <a:gridCol w="883550">
                  <a:extLst>
                    <a:ext uri="{9D8B030D-6E8A-4147-A177-3AD203B41FA5}">
                      <a16:colId xmlns:a16="http://schemas.microsoft.com/office/drawing/2014/main" val="1338339894"/>
                    </a:ext>
                  </a:extLst>
                </a:gridCol>
                <a:gridCol w="883550">
                  <a:extLst>
                    <a:ext uri="{9D8B030D-6E8A-4147-A177-3AD203B41FA5}">
                      <a16:colId xmlns:a16="http://schemas.microsoft.com/office/drawing/2014/main" val="3875323706"/>
                    </a:ext>
                  </a:extLst>
                </a:gridCol>
                <a:gridCol w="883550">
                  <a:extLst>
                    <a:ext uri="{9D8B030D-6E8A-4147-A177-3AD203B41FA5}">
                      <a16:colId xmlns:a16="http://schemas.microsoft.com/office/drawing/2014/main" val="911550309"/>
                    </a:ext>
                  </a:extLst>
                </a:gridCol>
                <a:gridCol w="883550">
                  <a:extLst>
                    <a:ext uri="{9D8B030D-6E8A-4147-A177-3AD203B41FA5}">
                      <a16:colId xmlns:a16="http://schemas.microsoft.com/office/drawing/2014/main" val="679465381"/>
                    </a:ext>
                  </a:extLst>
                </a:gridCol>
              </a:tblGrid>
              <a:tr h="25933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APC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CCND2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CUX1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ETV6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KMT2A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8122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MET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8122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PDGFRB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RAD21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SMO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2429"/>
                  </a:ext>
                </a:extLst>
              </a:tr>
              <a:tr h="2916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ARID2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CDC25C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DDX41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EZH2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KMT2C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MYC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PIK3R1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RHEB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STAT6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153424"/>
                  </a:ext>
                </a:extLst>
              </a:tr>
              <a:tr h="2635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ATM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8122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CDK2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EBF1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FGFR1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KMT2D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NBN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PMS2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RPS26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TERT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8122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955715"/>
                  </a:ext>
                </a:extLst>
              </a:tr>
              <a:tr h="2786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ATP2A2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CDK4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EGFR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GNA12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KRAS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NF1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8122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POT1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SAMD9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TP53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8122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415816"/>
                  </a:ext>
                </a:extLst>
              </a:tr>
              <a:tr h="2850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BRAF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CDK6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EGR1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8122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IKBKB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LUC7L2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NHP2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PRPF40B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SAMD9L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UBR5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9626494"/>
                  </a:ext>
                </a:extLst>
              </a:tr>
              <a:tr h="3001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CARD11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CDKN1B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ERBB3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IKZF1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MAP3K1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NPM1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PTPN11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SBDS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ZFHX4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0714639"/>
                  </a:ext>
                </a:extLst>
              </a:tr>
              <a:tr h="2598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CBFB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8122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CSF1R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ETNK1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IRAK4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MDM2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NSD1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RAC1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SH2B3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44970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59E1395-E0A0-402E-84D7-A423CBE535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003844"/>
              </p:ext>
            </p:extLst>
          </p:nvPr>
        </p:nvGraphicFramePr>
        <p:xfrm>
          <a:off x="3205437" y="4989445"/>
          <a:ext cx="8429033" cy="15202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85221">
                  <a:extLst>
                    <a:ext uri="{9D8B030D-6E8A-4147-A177-3AD203B41FA5}">
                      <a16:colId xmlns:a16="http://schemas.microsoft.com/office/drawing/2014/main" val="4258246862"/>
                    </a:ext>
                  </a:extLst>
                </a:gridCol>
                <a:gridCol w="2121906">
                  <a:extLst>
                    <a:ext uri="{9D8B030D-6E8A-4147-A177-3AD203B41FA5}">
                      <a16:colId xmlns:a16="http://schemas.microsoft.com/office/drawing/2014/main" val="3092907550"/>
                    </a:ext>
                  </a:extLst>
                </a:gridCol>
                <a:gridCol w="2121906">
                  <a:extLst>
                    <a:ext uri="{9D8B030D-6E8A-4147-A177-3AD203B41FA5}">
                      <a16:colId xmlns:a16="http://schemas.microsoft.com/office/drawing/2014/main" val="320962975"/>
                    </a:ext>
                  </a:extLst>
                </a:gridCol>
              </a:tblGrid>
              <a:tr h="3040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Feasibility Dataset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Validation Dataset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197853401"/>
                  </a:ext>
                </a:extLst>
              </a:tr>
              <a:tr h="3040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Genes with CNV information from FISH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252,858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111,352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576422655"/>
                  </a:ext>
                </a:extLst>
              </a:tr>
              <a:tr h="3040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Genes with a normal result from FISH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229,149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101,289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51326413"/>
                  </a:ext>
                </a:extLst>
              </a:tr>
              <a:tr h="3040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Genes with a loss result from FISH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14,898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6,090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83099996"/>
                  </a:ext>
                </a:extLst>
              </a:tr>
              <a:tr h="3040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Genes with a gain result from FISH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8,811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3,973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21195915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C0491D3-255F-4824-8D69-B7E6CF4A9EDC}"/>
              </a:ext>
            </a:extLst>
          </p:cNvPr>
          <p:cNvSpPr txBox="1"/>
          <p:nvPr/>
        </p:nvSpPr>
        <p:spPr>
          <a:xfrm>
            <a:off x="2125668" y="3819668"/>
            <a:ext cx="8279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C00000"/>
                </a:solidFill>
              </a:rPr>
              <a:t>8 genes annotated using a direct FISH marker (gene covered by the FISH probe)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C00000"/>
                </a:solidFill>
              </a:rPr>
              <a:t>54 genes annotated using an indirect FISH marker (e.g. centromeric probes)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C00000"/>
                </a:solidFill>
              </a:rPr>
              <a:t>Total of 364,210 instances of a gene annotated from a FISH result (detail below)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248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BB0025-B043-43C0-A0FD-BDFEC8FBB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 – Pipeline Development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908C98-B7E1-4AA8-9F66-A53763D91F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14</a:t>
            </a:fld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B97FAD2-4FBA-4753-96EC-3EEEDF58CB5B}"/>
              </a:ext>
            </a:extLst>
          </p:cNvPr>
          <p:cNvSpPr/>
          <p:nvPr/>
        </p:nvSpPr>
        <p:spPr>
          <a:xfrm>
            <a:off x="69575" y="5486400"/>
            <a:ext cx="12062791" cy="13815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C06B9FA4-9A94-43C5-A533-680357E30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348" y="1381540"/>
            <a:ext cx="10384548" cy="538183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D9E781-DA90-44DC-8D67-5AD356C0CB55}"/>
              </a:ext>
            </a:extLst>
          </p:cNvPr>
          <p:cNvSpPr/>
          <p:nvPr/>
        </p:nvSpPr>
        <p:spPr>
          <a:xfrm>
            <a:off x="1572226" y="1560443"/>
            <a:ext cx="3198557" cy="520293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50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516144-BB5A-4C1C-8937-1389FFF08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for each gene in each sample (20)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082CE-BBCF-4E6D-905E-3B4D77A1A4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15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1FD78D-4AE3-4044-84E2-F73DF45210ED}"/>
              </a:ext>
            </a:extLst>
          </p:cNvPr>
          <p:cNvSpPr/>
          <p:nvPr/>
        </p:nvSpPr>
        <p:spPr>
          <a:xfrm>
            <a:off x="4916921" y="1362628"/>
            <a:ext cx="1288636" cy="5991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QIAseq297</a:t>
            </a:r>
          </a:p>
          <a:p>
            <a:pPr algn="ctr"/>
            <a:r>
              <a:rPr lang="en-US" sz="1600" b="1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70329F-8E13-46DC-B680-F403F0853B40}"/>
              </a:ext>
            </a:extLst>
          </p:cNvPr>
          <p:cNvSpPr/>
          <p:nvPr/>
        </p:nvSpPr>
        <p:spPr>
          <a:xfrm>
            <a:off x="3395962" y="1852342"/>
            <a:ext cx="1206842" cy="3900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VCF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98DF803-7950-4025-8BA4-706A3FF5B97B}"/>
              </a:ext>
            </a:extLst>
          </p:cNvPr>
          <p:cNvSpPr/>
          <p:nvPr/>
        </p:nvSpPr>
        <p:spPr>
          <a:xfrm>
            <a:off x="2599537" y="2643211"/>
            <a:ext cx="1706404" cy="513636"/>
          </a:xfrm>
          <a:prstGeom prst="ellipse">
            <a:avLst/>
          </a:prstGeom>
          <a:solidFill>
            <a:srgbClr val="FBD3A7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PureCN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9F14AD1-49B5-45CE-BE82-9D899F9482E0}"/>
              </a:ext>
            </a:extLst>
          </p:cNvPr>
          <p:cNvSpPr/>
          <p:nvPr/>
        </p:nvSpPr>
        <p:spPr>
          <a:xfrm>
            <a:off x="4708037" y="2643211"/>
            <a:ext cx="1706405" cy="501885"/>
          </a:xfrm>
          <a:prstGeom prst="ellipse">
            <a:avLst/>
          </a:prstGeom>
          <a:solidFill>
            <a:srgbClr val="FBD3A7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CNVkit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BA81FE-32EB-4A72-A1A3-FB2FFAF99796}"/>
              </a:ext>
            </a:extLst>
          </p:cNvPr>
          <p:cNvSpPr/>
          <p:nvPr/>
        </p:nvSpPr>
        <p:spPr>
          <a:xfrm>
            <a:off x="7583643" y="2643211"/>
            <a:ext cx="1706405" cy="501885"/>
          </a:xfrm>
          <a:prstGeom prst="ellipse">
            <a:avLst/>
          </a:prstGeom>
          <a:solidFill>
            <a:srgbClr val="FBD3A7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Mosdepth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9510BC-B075-43ED-961B-F907DB6D2219}"/>
              </a:ext>
            </a:extLst>
          </p:cNvPr>
          <p:cNvSpPr/>
          <p:nvPr/>
        </p:nvSpPr>
        <p:spPr>
          <a:xfrm>
            <a:off x="2599537" y="3420774"/>
            <a:ext cx="1649880" cy="567772"/>
          </a:xfrm>
          <a:prstGeom prst="rect">
            <a:avLst/>
          </a:prstGeom>
          <a:solidFill>
            <a:srgbClr val="FFFFB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Segment-Level Log</a:t>
            </a:r>
            <a:r>
              <a:rPr lang="en-US" sz="1600" b="1" baseline="-25000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600" b="1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(CN) x 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2B7FA8-B6A1-41D6-BCEB-D8977DBBCF31}"/>
              </a:ext>
            </a:extLst>
          </p:cNvPr>
          <p:cNvSpPr/>
          <p:nvPr/>
        </p:nvSpPr>
        <p:spPr>
          <a:xfrm>
            <a:off x="4800602" y="3420774"/>
            <a:ext cx="1530966" cy="567772"/>
          </a:xfrm>
          <a:prstGeom prst="rect">
            <a:avLst/>
          </a:prstGeom>
          <a:solidFill>
            <a:srgbClr val="FFFFB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Gene-Level Log</a:t>
            </a:r>
            <a:r>
              <a:rPr lang="en-US" sz="1600" b="1" baseline="-25000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600" b="1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(CN) x 6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196119-6779-478B-829B-4D6B45CFEB12}"/>
              </a:ext>
            </a:extLst>
          </p:cNvPr>
          <p:cNvSpPr/>
          <p:nvPr/>
        </p:nvSpPr>
        <p:spPr>
          <a:xfrm>
            <a:off x="8860845" y="3420774"/>
            <a:ext cx="1444476" cy="567806"/>
          </a:xfrm>
          <a:prstGeom prst="rect">
            <a:avLst/>
          </a:prstGeom>
          <a:solidFill>
            <a:srgbClr val="FFFFB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Normalized Coverage 10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029393-A647-4C50-B47E-9161FAA52A22}"/>
              </a:ext>
            </a:extLst>
          </p:cNvPr>
          <p:cNvSpPr txBox="1"/>
          <p:nvPr/>
        </p:nvSpPr>
        <p:spPr>
          <a:xfrm>
            <a:off x="8265782" y="350246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2B5F5C2-AF14-4B7C-852D-7D9022D487B9}"/>
              </a:ext>
            </a:extLst>
          </p:cNvPr>
          <p:cNvCxnSpPr/>
          <p:nvPr/>
        </p:nvCxnSpPr>
        <p:spPr>
          <a:xfrm flipH="1">
            <a:off x="7326730" y="3096525"/>
            <a:ext cx="253767" cy="217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52D94D3-0535-454C-93E8-3BF3E8C5BFD9}"/>
              </a:ext>
            </a:extLst>
          </p:cNvPr>
          <p:cNvCxnSpPr/>
          <p:nvPr/>
        </p:nvCxnSpPr>
        <p:spPr>
          <a:xfrm>
            <a:off x="9070979" y="3106716"/>
            <a:ext cx="269243" cy="217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DB2F589-88EB-43E9-84C1-25599714A513}"/>
              </a:ext>
            </a:extLst>
          </p:cNvPr>
          <p:cNvCxnSpPr/>
          <p:nvPr/>
        </p:nvCxnSpPr>
        <p:spPr>
          <a:xfrm>
            <a:off x="8460707" y="3265017"/>
            <a:ext cx="0" cy="2775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05BCDB9-240F-49EA-A664-10ADC077F41C}"/>
              </a:ext>
            </a:extLst>
          </p:cNvPr>
          <p:cNvSpPr/>
          <p:nvPr/>
        </p:nvSpPr>
        <p:spPr>
          <a:xfrm>
            <a:off x="6519674" y="1852342"/>
            <a:ext cx="1206842" cy="3900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AA346C-51A2-4B81-A949-A31C21049EA4}"/>
              </a:ext>
            </a:extLst>
          </p:cNvPr>
          <p:cNvSpPr/>
          <p:nvPr/>
        </p:nvSpPr>
        <p:spPr>
          <a:xfrm>
            <a:off x="2451671" y="4403035"/>
            <a:ext cx="3886200" cy="233021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spcAft>
                <a:spcPts val="450"/>
              </a:spcAft>
            </a:pPr>
            <a:r>
              <a:rPr lang="en-US" sz="1600" b="1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Predictions From Existing Tools</a:t>
            </a:r>
            <a:endParaRPr lang="en-US" sz="1600" dirty="0">
              <a:solidFill>
                <a:srgbClr val="2121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450"/>
              </a:spcAft>
              <a:buFontTx/>
              <a:buChar char="-"/>
            </a:pPr>
            <a:r>
              <a:rPr lang="en-US" sz="1600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PureCN and CNVkit selected</a:t>
            </a:r>
          </a:p>
          <a:p>
            <a:pPr marL="285750" indent="-285750" algn="just">
              <a:spcAft>
                <a:spcPts val="450"/>
              </a:spcAft>
              <a:buFontTx/>
              <a:buChar char="-"/>
            </a:pPr>
            <a:r>
              <a:rPr lang="en-US" sz="1600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Baseline accuracy: 95% to 96%</a:t>
            </a:r>
          </a:p>
          <a:p>
            <a:pPr marL="285750" indent="-285750" algn="just">
              <a:spcAft>
                <a:spcPts val="450"/>
              </a:spcAft>
              <a:buFontTx/>
              <a:buChar char="-"/>
            </a:pPr>
            <a:r>
              <a:rPr lang="en-US" sz="1600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 Log</a:t>
            </a:r>
            <a:r>
              <a:rPr lang="en-US" sz="1600" baseline="-25000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600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(CN) used as found</a:t>
            </a:r>
          </a:p>
          <a:p>
            <a:pPr marL="285750" indent="-285750" algn="just">
              <a:spcAft>
                <a:spcPts val="450"/>
              </a:spcAft>
              <a:buFontTx/>
              <a:buChar char="-"/>
            </a:pPr>
            <a:r>
              <a:rPr lang="en-US" sz="1600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 and segment level results</a:t>
            </a:r>
          </a:p>
          <a:p>
            <a:pPr marL="285750" indent="-285750" algn="just">
              <a:spcAft>
                <a:spcPts val="450"/>
              </a:spcAft>
              <a:buFontTx/>
              <a:buChar char="-"/>
            </a:pPr>
            <a:r>
              <a:rPr lang="en-US" sz="1600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Confidence intervals included</a:t>
            </a:r>
          </a:p>
          <a:p>
            <a:pPr marL="285750" indent="-285750" algn="just">
              <a:spcAft>
                <a:spcPts val="450"/>
              </a:spcAft>
              <a:buFontTx/>
              <a:buChar char="-"/>
            </a:pPr>
            <a:r>
              <a:rPr lang="en-US" sz="1600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Expected &gt; 0 for gain and &lt; 0 for loss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62D4AAC-1D9B-49B0-9897-DC0F8FA05679}"/>
              </a:ext>
            </a:extLst>
          </p:cNvPr>
          <p:cNvSpPr/>
          <p:nvPr/>
        </p:nvSpPr>
        <p:spPr>
          <a:xfrm>
            <a:off x="6440557" y="4403034"/>
            <a:ext cx="3886200" cy="233021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spcAft>
                <a:spcPts val="450"/>
              </a:spcAft>
            </a:pPr>
            <a:r>
              <a:rPr lang="en-US" sz="1600" b="1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Normalized Coverages</a:t>
            </a:r>
            <a:endParaRPr lang="en-US" sz="1600" dirty="0">
              <a:solidFill>
                <a:srgbClr val="2121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450"/>
              </a:spcAft>
              <a:buFontTx/>
              <a:buChar char="-"/>
            </a:pPr>
            <a:r>
              <a:rPr lang="en-US" sz="1600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Classic and experimental features</a:t>
            </a:r>
          </a:p>
          <a:p>
            <a:pPr marL="285750" indent="-285750" algn="just">
              <a:spcAft>
                <a:spcPts val="450"/>
              </a:spcAft>
              <a:buFontTx/>
              <a:buChar char="-"/>
            </a:pPr>
            <a:r>
              <a:rPr lang="en-US" sz="1600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11K samples to assess assay-specific coverage variations and biases</a:t>
            </a:r>
          </a:p>
          <a:p>
            <a:pPr marL="285750" indent="-285750" algn="just">
              <a:spcAft>
                <a:spcPts val="450"/>
              </a:spcAft>
              <a:buFontTx/>
              <a:buChar char="-"/>
            </a:pPr>
            <a:r>
              <a:rPr lang="en-US" sz="1600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 between gene coverage and other elements / expected normal</a:t>
            </a:r>
          </a:p>
          <a:p>
            <a:pPr marL="285750" indent="-285750" algn="just">
              <a:spcAft>
                <a:spcPts val="450"/>
              </a:spcAft>
              <a:buFontTx/>
              <a:buChar char="-"/>
            </a:pPr>
            <a:r>
              <a:rPr lang="en-US" sz="1600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Expected &gt; 1 for gain and &lt; 1 for loss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1857188-8E37-4EA5-A31E-4DCBE5031E18}"/>
              </a:ext>
            </a:extLst>
          </p:cNvPr>
          <p:cNvSpPr/>
          <p:nvPr/>
        </p:nvSpPr>
        <p:spPr>
          <a:xfrm>
            <a:off x="6579915" y="3420740"/>
            <a:ext cx="1444476" cy="567806"/>
          </a:xfrm>
          <a:prstGeom prst="rect">
            <a:avLst/>
          </a:prstGeom>
          <a:solidFill>
            <a:srgbClr val="FFFFB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Normalized Coverage 1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0227B34-4B96-4870-9FF5-836EC0F43A3B}"/>
              </a:ext>
            </a:extLst>
          </p:cNvPr>
          <p:cNvCxnSpPr/>
          <p:nvPr/>
        </p:nvCxnSpPr>
        <p:spPr>
          <a:xfrm>
            <a:off x="4150438" y="3096525"/>
            <a:ext cx="0" cy="2775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C8E6234-9E5E-4104-A755-40D26F964BB4}"/>
              </a:ext>
            </a:extLst>
          </p:cNvPr>
          <p:cNvCxnSpPr/>
          <p:nvPr/>
        </p:nvCxnSpPr>
        <p:spPr>
          <a:xfrm>
            <a:off x="4819675" y="3095952"/>
            <a:ext cx="0" cy="2775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A1E6DCC-82CF-4104-B153-C8F2FB9D61F9}"/>
              </a:ext>
            </a:extLst>
          </p:cNvPr>
          <p:cNvCxnSpPr>
            <a:cxnSpLocks/>
          </p:cNvCxnSpPr>
          <p:nvPr/>
        </p:nvCxnSpPr>
        <p:spPr>
          <a:xfrm>
            <a:off x="4342218" y="3047253"/>
            <a:ext cx="341263" cy="3105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3AD0C25-4ADC-4080-8B0C-AE6D26276492}"/>
              </a:ext>
            </a:extLst>
          </p:cNvPr>
          <p:cNvCxnSpPr>
            <a:cxnSpLocks/>
          </p:cNvCxnSpPr>
          <p:nvPr/>
        </p:nvCxnSpPr>
        <p:spPr>
          <a:xfrm flipH="1">
            <a:off x="4345364" y="3056306"/>
            <a:ext cx="356487" cy="3015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C66FA1-1C28-45FB-920B-4D039033A453}"/>
              </a:ext>
            </a:extLst>
          </p:cNvPr>
          <p:cNvCxnSpPr/>
          <p:nvPr/>
        </p:nvCxnSpPr>
        <p:spPr>
          <a:xfrm flipH="1">
            <a:off x="4574967" y="1529592"/>
            <a:ext cx="253767" cy="217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A9C4C11-96CE-4810-8BE5-16E7C9C677DC}"/>
              </a:ext>
            </a:extLst>
          </p:cNvPr>
          <p:cNvCxnSpPr/>
          <p:nvPr/>
        </p:nvCxnSpPr>
        <p:spPr>
          <a:xfrm>
            <a:off x="6279118" y="1533367"/>
            <a:ext cx="269243" cy="217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3149683-B618-4CB5-9870-CF2B40212ED0}"/>
              </a:ext>
            </a:extLst>
          </p:cNvPr>
          <p:cNvCxnSpPr/>
          <p:nvPr/>
        </p:nvCxnSpPr>
        <p:spPr>
          <a:xfrm>
            <a:off x="4018456" y="2345810"/>
            <a:ext cx="0" cy="2775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629B5A7-D30E-469F-A881-89E940494274}"/>
              </a:ext>
            </a:extLst>
          </p:cNvPr>
          <p:cNvCxnSpPr>
            <a:cxnSpLocks/>
          </p:cNvCxnSpPr>
          <p:nvPr/>
        </p:nvCxnSpPr>
        <p:spPr>
          <a:xfrm>
            <a:off x="4563048" y="2348911"/>
            <a:ext cx="225930" cy="304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91904A4-5B70-43AA-8601-F4DD0335EB7F}"/>
              </a:ext>
            </a:extLst>
          </p:cNvPr>
          <p:cNvCxnSpPr>
            <a:cxnSpLocks/>
          </p:cNvCxnSpPr>
          <p:nvPr/>
        </p:nvCxnSpPr>
        <p:spPr>
          <a:xfrm flipH="1">
            <a:off x="6205557" y="2353270"/>
            <a:ext cx="266318" cy="2667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24AD123-3175-46F6-9F76-D90C088E3EED}"/>
              </a:ext>
            </a:extLst>
          </p:cNvPr>
          <p:cNvCxnSpPr>
            <a:cxnSpLocks/>
          </p:cNvCxnSpPr>
          <p:nvPr/>
        </p:nvCxnSpPr>
        <p:spPr>
          <a:xfrm>
            <a:off x="7504043" y="2345810"/>
            <a:ext cx="136088" cy="284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40B1229-EEBB-411A-9108-0D1E290149DE}"/>
              </a:ext>
            </a:extLst>
          </p:cNvPr>
          <p:cNvCxnSpPr>
            <a:cxnSpLocks/>
          </p:cNvCxnSpPr>
          <p:nvPr/>
        </p:nvCxnSpPr>
        <p:spPr>
          <a:xfrm flipH="1">
            <a:off x="4249417" y="2227958"/>
            <a:ext cx="2164323" cy="4152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63F9F14-7C8E-48F6-872A-CC8060902689}"/>
              </a:ext>
            </a:extLst>
          </p:cNvPr>
          <p:cNvSpPr txBox="1"/>
          <p:nvPr/>
        </p:nvSpPr>
        <p:spPr>
          <a:xfrm>
            <a:off x="8120682" y="1863159"/>
            <a:ext cx="2703028" cy="412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←</a:t>
            </a:r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Retrospective Data</a:t>
            </a:r>
            <a:endParaRPr lang="en-US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A514A88-CA23-426A-AC58-035B58EB3062}"/>
              </a:ext>
            </a:extLst>
          </p:cNvPr>
          <p:cNvSpPr txBox="1"/>
          <p:nvPr/>
        </p:nvSpPr>
        <p:spPr>
          <a:xfrm>
            <a:off x="9425870" y="2725568"/>
            <a:ext cx="2703028" cy="412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←</a:t>
            </a:r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Third-Party Tools</a:t>
            </a:r>
            <a:endParaRPr lang="en-US" b="1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CECB736-BBB6-41F7-97C8-B03B1A5D963A}"/>
              </a:ext>
            </a:extLst>
          </p:cNvPr>
          <p:cNvCxnSpPr>
            <a:cxnSpLocks/>
          </p:cNvCxnSpPr>
          <p:nvPr/>
        </p:nvCxnSpPr>
        <p:spPr>
          <a:xfrm>
            <a:off x="4125636" y="4075816"/>
            <a:ext cx="0" cy="2775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CC6A884-4F38-4FCD-9ABF-1611730EEA19}"/>
              </a:ext>
            </a:extLst>
          </p:cNvPr>
          <p:cNvCxnSpPr>
            <a:cxnSpLocks/>
          </p:cNvCxnSpPr>
          <p:nvPr/>
        </p:nvCxnSpPr>
        <p:spPr>
          <a:xfrm>
            <a:off x="4931070" y="4065877"/>
            <a:ext cx="0" cy="2775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FB83808-546F-42A3-B135-D449EE5EA6F3}"/>
              </a:ext>
            </a:extLst>
          </p:cNvPr>
          <p:cNvCxnSpPr>
            <a:cxnSpLocks/>
          </p:cNvCxnSpPr>
          <p:nvPr/>
        </p:nvCxnSpPr>
        <p:spPr>
          <a:xfrm>
            <a:off x="7905818" y="4065877"/>
            <a:ext cx="0" cy="2775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9DE1559-1753-424C-9640-C31C2BF1E37E}"/>
              </a:ext>
            </a:extLst>
          </p:cNvPr>
          <p:cNvCxnSpPr>
            <a:cxnSpLocks/>
          </p:cNvCxnSpPr>
          <p:nvPr/>
        </p:nvCxnSpPr>
        <p:spPr>
          <a:xfrm>
            <a:off x="8924689" y="4065877"/>
            <a:ext cx="0" cy="2775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A5FD5B15-1DAD-4006-ACD3-33C208D1DDB5}"/>
              </a:ext>
            </a:extLst>
          </p:cNvPr>
          <p:cNvSpPr txBox="1"/>
          <p:nvPr/>
        </p:nvSpPr>
        <p:spPr>
          <a:xfrm>
            <a:off x="23326" y="3354083"/>
            <a:ext cx="241107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 genes out of 302 in the panel excluded due to these features</a:t>
            </a:r>
          </a:p>
          <a:p>
            <a:endParaRPr lang="en-US" sz="17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7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270 genes covered by the CNV methods</a:t>
            </a:r>
          </a:p>
        </p:txBody>
      </p:sp>
    </p:spTree>
    <p:extLst>
      <p:ext uri="{BB962C8B-B14F-4D97-AF65-F5344CB8AC3E}">
        <p14:creationId xmlns:p14="http://schemas.microsoft.com/office/powerpoint/2010/main" val="2912304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1AF823-8A68-456E-86EA-8EE12B3EC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extracted features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210CC-DC8C-408C-A9F5-4DD4136647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16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20DDD3-4E8C-4CAF-AA33-D8936CCF3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29" y="1756879"/>
            <a:ext cx="10994942" cy="27674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A24EDE-8165-4F81-8119-45FEC3CEA644}"/>
              </a:ext>
            </a:extLst>
          </p:cNvPr>
          <p:cNvSpPr txBox="1"/>
          <p:nvPr/>
        </p:nvSpPr>
        <p:spPr>
          <a:xfrm>
            <a:off x="2731954" y="4837847"/>
            <a:ext cx="760474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>
                <a:solidFill>
                  <a:srgbClr val="C00000"/>
                </a:solidFill>
              </a:rPr>
              <a:t>All 20 features show a good correlation to FISH result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rgbClr val="C00000"/>
                </a:solidFill>
              </a:rPr>
              <a:t>Signal is clear for these selected examples but not always the case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rgbClr val="C00000"/>
                </a:solidFill>
              </a:rPr>
              <a:t>How to make a single decision automatically from these features?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rgbClr val="C00000"/>
                </a:solidFill>
              </a:rPr>
              <a:t>Too many possible gain/loss cutoffs and decision rules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rgbClr val="C00000"/>
                </a:solidFill>
              </a:rPr>
              <a:t>Solution: Machine Learning (ideal for these situations)</a:t>
            </a:r>
          </a:p>
        </p:txBody>
      </p:sp>
    </p:spTree>
    <p:extLst>
      <p:ext uri="{BB962C8B-B14F-4D97-AF65-F5344CB8AC3E}">
        <p14:creationId xmlns:p14="http://schemas.microsoft.com/office/powerpoint/2010/main" val="3982511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FB1DC2-E906-4D86-8365-4BABCC70F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Classifier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488A77-62BF-4B3F-8566-7616D3886B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17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354E25C-3970-4D2E-8355-39209B77BA3F}"/>
              </a:ext>
            </a:extLst>
          </p:cNvPr>
          <p:cNvSpPr/>
          <p:nvPr/>
        </p:nvSpPr>
        <p:spPr>
          <a:xfrm>
            <a:off x="137488" y="1833767"/>
            <a:ext cx="2246245" cy="10734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252,858 genes with known CNV information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3500229-32AE-41C1-832F-B3E423F9928D}"/>
              </a:ext>
            </a:extLst>
          </p:cNvPr>
          <p:cNvSpPr/>
          <p:nvPr/>
        </p:nvSpPr>
        <p:spPr>
          <a:xfrm>
            <a:off x="5002297" y="1962253"/>
            <a:ext cx="2246245" cy="785191"/>
          </a:xfrm>
          <a:prstGeom prst="roundRect">
            <a:avLst/>
          </a:prstGeom>
          <a:solidFill>
            <a:srgbClr val="F2D7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</a:t>
            </a:r>
          </a:p>
          <a:p>
            <a:pPr algn="ctr"/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Algorithm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E21E66-3EB8-45F1-B9BB-FF467E2966D8}"/>
              </a:ext>
            </a:extLst>
          </p:cNvPr>
          <p:cNvSpPr/>
          <p:nvPr/>
        </p:nvSpPr>
        <p:spPr>
          <a:xfrm>
            <a:off x="9205345" y="2506318"/>
            <a:ext cx="2246245" cy="1073426"/>
          </a:xfrm>
          <a:prstGeom prst="ellipse">
            <a:avLst/>
          </a:prstGeom>
          <a:solidFill>
            <a:srgbClr val="E5B9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 CNV Model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70ADD9-D1A5-4D35-B688-523237101663}"/>
              </a:ext>
            </a:extLst>
          </p:cNvPr>
          <p:cNvCxnSpPr>
            <a:cxnSpLocks/>
          </p:cNvCxnSpPr>
          <p:nvPr/>
        </p:nvCxnSpPr>
        <p:spPr>
          <a:xfrm flipV="1">
            <a:off x="2604052" y="2354848"/>
            <a:ext cx="2156791" cy="156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FAB5EB8-5DA1-4D67-AD1A-79B4E94FF082}"/>
              </a:ext>
            </a:extLst>
          </p:cNvPr>
          <p:cNvCxnSpPr>
            <a:cxnSpLocks/>
          </p:cNvCxnSpPr>
          <p:nvPr/>
        </p:nvCxnSpPr>
        <p:spPr>
          <a:xfrm>
            <a:off x="7429144" y="2393744"/>
            <a:ext cx="1605526" cy="4389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0B9BE23F-8F0A-4131-BE93-901BB4A991BA}"/>
              </a:ext>
            </a:extLst>
          </p:cNvPr>
          <p:cNvSpPr/>
          <p:nvPr/>
        </p:nvSpPr>
        <p:spPr>
          <a:xfrm>
            <a:off x="9205344" y="517973"/>
            <a:ext cx="2246245" cy="10734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 with unknown CNV information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38DAF2-1A46-404E-B99C-84DD113E2164}"/>
              </a:ext>
            </a:extLst>
          </p:cNvPr>
          <p:cNvSpPr txBox="1"/>
          <p:nvPr/>
        </p:nvSpPr>
        <p:spPr>
          <a:xfrm>
            <a:off x="2985709" y="1962253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Features +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617F644-729F-4BC2-974F-526681F10F6D}"/>
              </a:ext>
            </a:extLst>
          </p:cNvPr>
          <p:cNvCxnSpPr>
            <a:cxnSpLocks/>
          </p:cNvCxnSpPr>
          <p:nvPr/>
        </p:nvCxnSpPr>
        <p:spPr>
          <a:xfrm>
            <a:off x="10328466" y="1737689"/>
            <a:ext cx="0" cy="6327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70570E5-F17C-4F9A-B63D-AA2FD128EF19}"/>
              </a:ext>
            </a:extLst>
          </p:cNvPr>
          <p:cNvSpPr txBox="1"/>
          <p:nvPr/>
        </p:nvSpPr>
        <p:spPr>
          <a:xfrm>
            <a:off x="10488002" y="1884070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359F0F-6070-4B77-9FDA-84CE26B41EF7}"/>
              </a:ext>
            </a:extLst>
          </p:cNvPr>
          <p:cNvSpPr txBox="1"/>
          <p:nvPr/>
        </p:nvSpPr>
        <p:spPr>
          <a:xfrm>
            <a:off x="2907800" y="239374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CNV Result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18A1110-9637-4C9C-92F8-4D30712141AD}"/>
              </a:ext>
            </a:extLst>
          </p:cNvPr>
          <p:cNvSpPr/>
          <p:nvPr/>
        </p:nvSpPr>
        <p:spPr>
          <a:xfrm>
            <a:off x="9308989" y="4452728"/>
            <a:ext cx="2142600" cy="14014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CNV Prediction</a:t>
            </a:r>
          </a:p>
          <a:p>
            <a:pPr>
              <a:spcBef>
                <a:spcPts val="1200"/>
              </a:spcBef>
            </a:pPr>
            <a:r>
              <a:rPr lang="en-US" sz="17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Loss:	71.23%</a:t>
            </a:r>
          </a:p>
          <a:p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Gain:	</a:t>
            </a:r>
            <a:r>
              <a:rPr lang="en-US" sz="17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3.56%</a:t>
            </a:r>
          </a:p>
          <a:p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Normal:	25.21%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DC4A87D-7BCB-4077-A79F-050D1CAC1EA3}"/>
              </a:ext>
            </a:extLst>
          </p:cNvPr>
          <p:cNvCxnSpPr>
            <a:cxnSpLocks/>
          </p:cNvCxnSpPr>
          <p:nvPr/>
        </p:nvCxnSpPr>
        <p:spPr>
          <a:xfrm>
            <a:off x="10328466" y="3710608"/>
            <a:ext cx="0" cy="6327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35EE354-0802-4091-B993-72BF2BFB3AA7}"/>
              </a:ext>
            </a:extLst>
          </p:cNvPr>
          <p:cNvSpPr txBox="1"/>
          <p:nvPr/>
        </p:nvSpPr>
        <p:spPr>
          <a:xfrm>
            <a:off x="10488002" y="3774413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CNV Result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3BA89E2-A2BE-4349-A2DF-34D1CE1DC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447" y="3129057"/>
            <a:ext cx="4793649" cy="3595237"/>
          </a:xfrm>
          <a:prstGeom prst="rect">
            <a:avLst/>
          </a:prstGeom>
          <a:ln w="15875">
            <a:solidFill>
              <a:schemeClr val="accent1">
                <a:shade val="50000"/>
              </a:schemeClr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0C94FB3-E83F-409F-8DB5-FB0C764F94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3" t="-3747" r="12201" b="3747"/>
          <a:stretch/>
        </p:blipFill>
        <p:spPr>
          <a:xfrm>
            <a:off x="192953" y="3120011"/>
            <a:ext cx="3124869" cy="2605800"/>
          </a:xfrm>
          <a:prstGeom prst="rect">
            <a:avLst/>
          </a:prstGeom>
          <a:ln w="19050">
            <a:solidFill>
              <a:schemeClr val="accent1">
                <a:shade val="50000"/>
              </a:schemeClr>
            </a:solidFill>
          </a:ln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9B9DA3C-BFF0-4E71-9D97-EFB1CD2A8A2A}"/>
              </a:ext>
            </a:extLst>
          </p:cNvPr>
          <p:cNvCxnSpPr>
            <a:cxnSpLocks/>
          </p:cNvCxnSpPr>
          <p:nvPr/>
        </p:nvCxnSpPr>
        <p:spPr>
          <a:xfrm flipH="1">
            <a:off x="2985709" y="4669911"/>
            <a:ext cx="115592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977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FB1DC2-E906-4D86-8365-4BABCC70F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Classifier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488A77-62BF-4B3F-8566-7616D3886B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18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354E25C-3970-4D2E-8355-39209B77BA3F}"/>
              </a:ext>
            </a:extLst>
          </p:cNvPr>
          <p:cNvSpPr/>
          <p:nvPr/>
        </p:nvSpPr>
        <p:spPr>
          <a:xfrm>
            <a:off x="137488" y="1833767"/>
            <a:ext cx="2246245" cy="10734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252,858 genes with known CNV information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3500229-32AE-41C1-832F-B3E423F9928D}"/>
              </a:ext>
            </a:extLst>
          </p:cNvPr>
          <p:cNvSpPr/>
          <p:nvPr/>
        </p:nvSpPr>
        <p:spPr>
          <a:xfrm>
            <a:off x="5002297" y="1962253"/>
            <a:ext cx="2246245" cy="785191"/>
          </a:xfrm>
          <a:prstGeom prst="roundRect">
            <a:avLst/>
          </a:prstGeom>
          <a:solidFill>
            <a:srgbClr val="F2D7B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</a:t>
            </a:r>
          </a:p>
          <a:p>
            <a:pPr algn="ctr"/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Algorithm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E21E66-3EB8-45F1-B9BB-FF467E2966D8}"/>
              </a:ext>
            </a:extLst>
          </p:cNvPr>
          <p:cNvSpPr/>
          <p:nvPr/>
        </p:nvSpPr>
        <p:spPr>
          <a:xfrm>
            <a:off x="9205345" y="2506318"/>
            <a:ext cx="2246245" cy="1073426"/>
          </a:xfrm>
          <a:prstGeom prst="ellipse">
            <a:avLst/>
          </a:prstGeom>
          <a:solidFill>
            <a:srgbClr val="E5B9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 CNV Model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70ADD9-D1A5-4D35-B688-523237101663}"/>
              </a:ext>
            </a:extLst>
          </p:cNvPr>
          <p:cNvCxnSpPr>
            <a:cxnSpLocks/>
          </p:cNvCxnSpPr>
          <p:nvPr/>
        </p:nvCxnSpPr>
        <p:spPr>
          <a:xfrm flipV="1">
            <a:off x="2604052" y="2354848"/>
            <a:ext cx="2156791" cy="156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FAB5EB8-5DA1-4D67-AD1A-79B4E94FF082}"/>
              </a:ext>
            </a:extLst>
          </p:cNvPr>
          <p:cNvCxnSpPr>
            <a:cxnSpLocks/>
          </p:cNvCxnSpPr>
          <p:nvPr/>
        </p:nvCxnSpPr>
        <p:spPr>
          <a:xfrm>
            <a:off x="7429144" y="2393744"/>
            <a:ext cx="1605526" cy="4389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0B9BE23F-8F0A-4131-BE93-901BB4A991BA}"/>
              </a:ext>
            </a:extLst>
          </p:cNvPr>
          <p:cNvSpPr/>
          <p:nvPr/>
        </p:nvSpPr>
        <p:spPr>
          <a:xfrm>
            <a:off x="9205344" y="517973"/>
            <a:ext cx="2246245" cy="10734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 with unknown CNV information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38DAF2-1A46-404E-B99C-84DD113E2164}"/>
              </a:ext>
            </a:extLst>
          </p:cNvPr>
          <p:cNvSpPr txBox="1"/>
          <p:nvPr/>
        </p:nvSpPr>
        <p:spPr>
          <a:xfrm>
            <a:off x="2985709" y="1962253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Features +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617F644-729F-4BC2-974F-526681F10F6D}"/>
              </a:ext>
            </a:extLst>
          </p:cNvPr>
          <p:cNvCxnSpPr>
            <a:cxnSpLocks/>
          </p:cNvCxnSpPr>
          <p:nvPr/>
        </p:nvCxnSpPr>
        <p:spPr>
          <a:xfrm>
            <a:off x="10328466" y="1737689"/>
            <a:ext cx="0" cy="6327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70570E5-F17C-4F9A-B63D-AA2FD128EF19}"/>
              </a:ext>
            </a:extLst>
          </p:cNvPr>
          <p:cNvSpPr txBox="1"/>
          <p:nvPr/>
        </p:nvSpPr>
        <p:spPr>
          <a:xfrm>
            <a:off x="10488002" y="1884070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359F0F-6070-4B77-9FDA-84CE26B41EF7}"/>
              </a:ext>
            </a:extLst>
          </p:cNvPr>
          <p:cNvSpPr txBox="1"/>
          <p:nvPr/>
        </p:nvSpPr>
        <p:spPr>
          <a:xfrm>
            <a:off x="2907800" y="239374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CNV Result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18A1110-9637-4C9C-92F8-4D30712141AD}"/>
              </a:ext>
            </a:extLst>
          </p:cNvPr>
          <p:cNvSpPr/>
          <p:nvPr/>
        </p:nvSpPr>
        <p:spPr>
          <a:xfrm>
            <a:off x="9308989" y="4452728"/>
            <a:ext cx="2142600" cy="14014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CNV Prediction</a:t>
            </a:r>
          </a:p>
          <a:p>
            <a:pPr>
              <a:spcBef>
                <a:spcPts val="1200"/>
              </a:spcBef>
            </a:pPr>
            <a:r>
              <a:rPr lang="en-US" sz="17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Loss:	71.23%</a:t>
            </a:r>
          </a:p>
          <a:p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Gain:	</a:t>
            </a:r>
            <a:r>
              <a:rPr lang="en-US" sz="17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3.56%</a:t>
            </a:r>
          </a:p>
          <a:p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Normal:	25.21%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DC4A87D-7BCB-4077-A79F-050D1CAC1EA3}"/>
              </a:ext>
            </a:extLst>
          </p:cNvPr>
          <p:cNvCxnSpPr>
            <a:cxnSpLocks/>
          </p:cNvCxnSpPr>
          <p:nvPr/>
        </p:nvCxnSpPr>
        <p:spPr>
          <a:xfrm>
            <a:off x="10328466" y="3710608"/>
            <a:ext cx="0" cy="6327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35EE354-0802-4091-B993-72BF2BFB3AA7}"/>
              </a:ext>
            </a:extLst>
          </p:cNvPr>
          <p:cNvSpPr txBox="1"/>
          <p:nvPr/>
        </p:nvSpPr>
        <p:spPr>
          <a:xfrm>
            <a:off x="10488002" y="3774413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CNV Result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2988CC-0EFD-44BE-8D6F-C9E64FE87080}"/>
              </a:ext>
            </a:extLst>
          </p:cNvPr>
          <p:cNvSpPr/>
          <p:nvPr/>
        </p:nvSpPr>
        <p:spPr>
          <a:xfrm>
            <a:off x="2863963" y="3769865"/>
            <a:ext cx="4923157" cy="266368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spcAft>
                <a:spcPts val="450"/>
              </a:spcAft>
            </a:pPr>
            <a:r>
              <a:rPr lang="en-US" sz="1600" b="1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CNV Prediction</a:t>
            </a:r>
            <a:endParaRPr lang="en-US" sz="1600" dirty="0">
              <a:solidFill>
                <a:srgbClr val="2121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450"/>
              </a:spcAft>
              <a:buFontTx/>
              <a:buChar char="-"/>
            </a:pPr>
            <a:r>
              <a:rPr lang="en-US" sz="1600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with the highest probability is predicted</a:t>
            </a:r>
          </a:p>
          <a:p>
            <a:pPr marL="285750" indent="-285750" algn="just">
              <a:spcAft>
                <a:spcPts val="450"/>
              </a:spcAft>
              <a:buFontTx/>
              <a:buChar char="-"/>
            </a:pPr>
            <a:r>
              <a:rPr lang="en-US" sz="1600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probability is a measure of confidence</a:t>
            </a:r>
          </a:p>
          <a:p>
            <a:pPr marL="285750" indent="-285750" algn="just">
              <a:spcAft>
                <a:spcPts val="450"/>
              </a:spcAft>
              <a:buFontTx/>
              <a:buChar char="-"/>
            </a:pPr>
            <a:r>
              <a:rPr lang="en-US" sz="1600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Minimal confidence level required for each gene</a:t>
            </a:r>
          </a:p>
          <a:p>
            <a:pPr marL="285750" indent="-285750" algn="just">
              <a:spcAft>
                <a:spcPts val="450"/>
              </a:spcAft>
              <a:buFontTx/>
              <a:buChar char="-"/>
            </a:pPr>
            <a:r>
              <a:rPr lang="en-US" sz="1600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 to establish cutoffs not detailed here</a:t>
            </a:r>
          </a:p>
          <a:p>
            <a:pPr marL="285750" indent="-285750" algn="just">
              <a:spcAft>
                <a:spcPts val="450"/>
              </a:spcAft>
              <a:buFontTx/>
              <a:buChar char="-"/>
            </a:pPr>
            <a:r>
              <a:rPr lang="en-US" sz="1600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outputs of the pipeline:</a:t>
            </a:r>
          </a:p>
          <a:p>
            <a:pPr marL="742950" lvl="1" indent="-285750" algn="just">
              <a:spcAft>
                <a:spcPts val="450"/>
              </a:spcAft>
              <a:buFontTx/>
              <a:buChar char="-"/>
            </a:pPr>
            <a:r>
              <a:rPr lang="en-US" sz="1600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 CNV class (loss, normal, gain)</a:t>
            </a:r>
          </a:p>
          <a:p>
            <a:pPr marL="742950" lvl="1" indent="-285750" algn="just">
              <a:spcAft>
                <a:spcPts val="450"/>
              </a:spcAft>
              <a:buFontTx/>
              <a:buChar char="-"/>
            </a:pPr>
            <a:r>
              <a:rPr lang="en-US" sz="1600" dirty="0">
                <a:solidFill>
                  <a:srgbClr val="2121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Rescaled prediction score / confidence level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9AD81E-6BCD-4B1B-9E6A-7859100FEF72}"/>
              </a:ext>
            </a:extLst>
          </p:cNvPr>
          <p:cNvCxnSpPr>
            <a:cxnSpLocks/>
          </p:cNvCxnSpPr>
          <p:nvPr/>
        </p:nvCxnSpPr>
        <p:spPr>
          <a:xfrm flipH="1">
            <a:off x="8020878" y="5182698"/>
            <a:ext cx="10237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695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BB0025-B043-43C0-A0FD-BDFEC8FBB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 – Pipeline Validation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908C98-B7E1-4AA8-9F66-A53763D91F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19</a:t>
            </a:fld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B97FAD2-4FBA-4753-96EC-3EEEDF58CB5B}"/>
              </a:ext>
            </a:extLst>
          </p:cNvPr>
          <p:cNvSpPr/>
          <p:nvPr/>
        </p:nvSpPr>
        <p:spPr>
          <a:xfrm>
            <a:off x="69575" y="5486400"/>
            <a:ext cx="12062791" cy="13815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C06B9FA4-9A94-43C5-A533-680357E30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348" y="1381540"/>
            <a:ext cx="10384548" cy="538183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D9E781-DA90-44DC-8D67-5AD356C0CB55}"/>
              </a:ext>
            </a:extLst>
          </p:cNvPr>
          <p:cNvSpPr/>
          <p:nvPr/>
        </p:nvSpPr>
        <p:spPr>
          <a:xfrm>
            <a:off x="6641183" y="1470991"/>
            <a:ext cx="3198557" cy="520293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65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>
            <a:spLocks noGrp="1"/>
          </p:cNvSpPr>
          <p:nvPr>
            <p:ph type="title"/>
          </p:nvPr>
        </p:nvSpPr>
        <p:spPr>
          <a:xfrm>
            <a:off x="5813414" y="1864424"/>
            <a:ext cx="5295900" cy="899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Arial"/>
              <a:buNone/>
            </a:pPr>
            <a:r>
              <a:rPr lang="en-US" sz="3200" b="0" dirty="0"/>
              <a:t>The Scientific Collaboration and Engagement team fosters education that enrichens the global scientific and medical community’s understanding of cancer diagnostics to point the way toward advancing patient care</a:t>
            </a:r>
            <a:endParaRPr sz="5100" dirty="0"/>
          </a:p>
        </p:txBody>
      </p:sp>
      <p:sp>
        <p:nvSpPr>
          <p:cNvPr id="234" name="Google Shape;234;p27"/>
          <p:cNvSpPr/>
          <p:nvPr/>
        </p:nvSpPr>
        <p:spPr>
          <a:xfrm rot="5400000">
            <a:off x="8438564" y="5586819"/>
            <a:ext cx="45600" cy="5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8CDE72-E0F1-4DEE-9E01-5561002DB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Validation Results (1)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ACA6D8-527C-4034-B5B5-01FB79EDA5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20</a:t>
            </a:fld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23670DD-7503-476C-BA7A-4FBE6A317C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97" y="1790063"/>
            <a:ext cx="8202526" cy="1638938"/>
          </a:xfrm>
        </p:spPr>
        <p:txBody>
          <a:bodyPr/>
          <a:lstStyle/>
          <a:p>
            <a:r>
              <a:rPr lang="en-US" sz="2000" dirty="0"/>
              <a:t>Model evaluated on each of the 62 genes</a:t>
            </a:r>
          </a:p>
          <a:p>
            <a:r>
              <a:rPr lang="en-US" sz="2000" dirty="0"/>
              <a:t>111,352 individual tests performed (1 gene x 1 sample)</a:t>
            </a:r>
          </a:p>
          <a:p>
            <a:r>
              <a:rPr lang="en-US" sz="2000" dirty="0"/>
              <a:t>Baseline accuracy (CNVkit, PureCN): 95% to 96%</a:t>
            </a:r>
          </a:p>
          <a:p>
            <a:r>
              <a:rPr lang="en-US" sz="2000" dirty="0"/>
              <a:t>Validation results summary: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45CAE6C-F744-4D4F-AB1D-09C975A102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151695"/>
              </p:ext>
            </p:extLst>
          </p:nvPr>
        </p:nvGraphicFramePr>
        <p:xfrm>
          <a:off x="2619983" y="3867341"/>
          <a:ext cx="6702922" cy="1638940"/>
        </p:xfrm>
        <a:graphic>
          <a:graphicData uri="http://schemas.openxmlformats.org/drawingml/2006/table">
            <a:tbl>
              <a:tblPr firstRow="1" firstCol="1" bandRow="1"/>
              <a:tblGrid>
                <a:gridCol w="3708292">
                  <a:extLst>
                    <a:ext uri="{9D8B030D-6E8A-4147-A177-3AD203B41FA5}">
                      <a16:colId xmlns:a16="http://schemas.microsoft.com/office/drawing/2014/main" val="2457762355"/>
                    </a:ext>
                  </a:extLst>
                </a:gridCol>
                <a:gridCol w="2994630">
                  <a:extLst>
                    <a:ext uri="{9D8B030D-6E8A-4147-A177-3AD203B41FA5}">
                      <a16:colId xmlns:a16="http://schemas.microsoft.com/office/drawing/2014/main" val="3494208028"/>
                    </a:ext>
                  </a:extLst>
                </a:gridCol>
              </a:tblGrid>
              <a:tr h="40973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Performance Characteristics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Percentage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089536"/>
                  </a:ext>
                </a:extLst>
              </a:tr>
              <a:tr h="40973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98.17%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3841971"/>
                  </a:ext>
                </a:extLst>
              </a:tr>
              <a:tr h="40973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Sensitivity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95.98%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9488839"/>
                  </a:ext>
                </a:extLst>
              </a:tr>
              <a:tr h="40973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Specificity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98.36%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8803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0723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0" dirty="0"/>
              <a:t>Pipeline </a:t>
            </a:r>
            <a:r>
              <a:rPr lang="en-US" dirty="0"/>
              <a:t>Validation Results (2)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21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9F8642-B6CB-46A1-98D9-9CC8F206DC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96" y="1790063"/>
            <a:ext cx="9051121" cy="555572"/>
          </a:xfrm>
        </p:spPr>
        <p:txBody>
          <a:bodyPr/>
          <a:lstStyle/>
          <a:p>
            <a:r>
              <a:rPr lang="en-US" sz="2000" dirty="0"/>
              <a:t>Highest concordance when comparing NGS and FISH at the exact same location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9750114-ED10-410E-8EE9-8B2B84F35A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315013"/>
              </p:ext>
            </p:extLst>
          </p:nvPr>
        </p:nvGraphicFramePr>
        <p:xfrm>
          <a:off x="912981" y="2554357"/>
          <a:ext cx="10094480" cy="2493010"/>
        </p:xfrm>
        <a:graphic>
          <a:graphicData uri="http://schemas.openxmlformats.org/drawingml/2006/table">
            <a:tbl>
              <a:tblPr firstRow="1" firstCol="1" bandRow="1"/>
              <a:tblGrid>
                <a:gridCol w="878098">
                  <a:extLst>
                    <a:ext uri="{9D8B030D-6E8A-4147-A177-3AD203B41FA5}">
                      <a16:colId xmlns:a16="http://schemas.microsoft.com/office/drawing/2014/main" val="2929892312"/>
                    </a:ext>
                  </a:extLst>
                </a:gridCol>
                <a:gridCol w="1128723">
                  <a:extLst>
                    <a:ext uri="{9D8B030D-6E8A-4147-A177-3AD203B41FA5}">
                      <a16:colId xmlns:a16="http://schemas.microsoft.com/office/drawing/2014/main" val="4041900808"/>
                    </a:ext>
                  </a:extLst>
                </a:gridCol>
                <a:gridCol w="658575">
                  <a:extLst>
                    <a:ext uri="{9D8B030D-6E8A-4147-A177-3AD203B41FA5}">
                      <a16:colId xmlns:a16="http://schemas.microsoft.com/office/drawing/2014/main" val="2276364930"/>
                    </a:ext>
                  </a:extLst>
                </a:gridCol>
                <a:gridCol w="1061037">
                  <a:extLst>
                    <a:ext uri="{9D8B030D-6E8A-4147-A177-3AD203B41FA5}">
                      <a16:colId xmlns:a16="http://schemas.microsoft.com/office/drawing/2014/main" val="1220031311"/>
                    </a:ext>
                  </a:extLst>
                </a:gridCol>
                <a:gridCol w="1061037">
                  <a:extLst>
                    <a:ext uri="{9D8B030D-6E8A-4147-A177-3AD203B41FA5}">
                      <a16:colId xmlns:a16="http://schemas.microsoft.com/office/drawing/2014/main" val="22391318"/>
                    </a:ext>
                  </a:extLst>
                </a:gridCol>
                <a:gridCol w="658575">
                  <a:extLst>
                    <a:ext uri="{9D8B030D-6E8A-4147-A177-3AD203B41FA5}">
                      <a16:colId xmlns:a16="http://schemas.microsoft.com/office/drawing/2014/main" val="2419633306"/>
                    </a:ext>
                  </a:extLst>
                </a:gridCol>
                <a:gridCol w="1048230">
                  <a:extLst>
                    <a:ext uri="{9D8B030D-6E8A-4147-A177-3AD203B41FA5}">
                      <a16:colId xmlns:a16="http://schemas.microsoft.com/office/drawing/2014/main" val="1318048448"/>
                    </a:ext>
                  </a:extLst>
                </a:gridCol>
                <a:gridCol w="1048230">
                  <a:extLst>
                    <a:ext uri="{9D8B030D-6E8A-4147-A177-3AD203B41FA5}">
                      <a16:colId xmlns:a16="http://schemas.microsoft.com/office/drawing/2014/main" val="1703975862"/>
                    </a:ext>
                  </a:extLst>
                </a:gridCol>
                <a:gridCol w="658575">
                  <a:extLst>
                    <a:ext uri="{9D8B030D-6E8A-4147-A177-3AD203B41FA5}">
                      <a16:colId xmlns:a16="http://schemas.microsoft.com/office/drawing/2014/main" val="1083424548"/>
                    </a:ext>
                  </a:extLst>
                </a:gridCol>
                <a:gridCol w="946700">
                  <a:extLst>
                    <a:ext uri="{9D8B030D-6E8A-4147-A177-3AD203B41FA5}">
                      <a16:colId xmlns:a16="http://schemas.microsoft.com/office/drawing/2014/main" val="3538853434"/>
                    </a:ext>
                  </a:extLst>
                </a:gridCol>
                <a:gridCol w="946700">
                  <a:extLst>
                    <a:ext uri="{9D8B030D-6E8A-4147-A177-3AD203B41FA5}">
                      <a16:colId xmlns:a16="http://schemas.microsoft.com/office/drawing/2014/main" val="3674074340"/>
                    </a:ext>
                  </a:extLst>
                </a:gridCol>
              </a:tblGrid>
              <a:tr h="18415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Gene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Direction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Positive Cases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Negative Cases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All Cases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46599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Total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Conc.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Sensitivity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Total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Conc.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Specificity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Total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Conc.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Accuracy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49626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ATM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loss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100.00%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641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629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98.13%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713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701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98.32%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335224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CBFB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loss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95.65%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517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506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97.87%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540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528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97.78%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240753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EGR1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loss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171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169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98.83%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1,541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1,538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99.81%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1,712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1,707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99.71%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884003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KMT2A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gain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92.59%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474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472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99.58%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501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497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99.20%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45119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MET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loss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100.00%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1,593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1,582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99.31%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1,706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1,695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99.36%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825866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NF1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loss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100.00%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908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908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100.00%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923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923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100.00%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080862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TERT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loss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100.00%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1,723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1,709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99.19%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1,733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1,719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99.19%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087389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TP53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loss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96.05%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1,567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1,556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99.30%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1,643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1,629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99.15%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214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3645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9975E5-C04E-46F6-8CE9-982DE08A1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CNV Pipeline Validation Summary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6B2BB2-3BEC-407C-A283-50657B5E2A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22</a:t>
            </a:fld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5FC68ED-8994-462D-950D-487238A6B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96" y="1790063"/>
            <a:ext cx="8474651" cy="4679000"/>
          </a:xfrm>
        </p:spPr>
        <p:txBody>
          <a:bodyPr/>
          <a:lstStyle/>
          <a:p>
            <a:r>
              <a:rPr lang="en-US" sz="2000" dirty="0"/>
              <a:t>Ensemble approach provides between 2% and 3% improvement</a:t>
            </a:r>
          </a:p>
          <a:p>
            <a:r>
              <a:rPr lang="en-US" sz="2000" dirty="0"/>
              <a:t>Limit of detection: 20% abnormal cells / tumor content</a:t>
            </a:r>
          </a:p>
          <a:p>
            <a:r>
              <a:rPr lang="en-US" sz="2000" dirty="0"/>
              <a:t>No limitation on the number of copies above the LOD</a:t>
            </a:r>
          </a:p>
          <a:p>
            <a:pPr lvl="1"/>
            <a:r>
              <a:rPr lang="en-US" sz="1800" dirty="0"/>
              <a:t>Homozygous/heterozygous deletions both detected</a:t>
            </a:r>
          </a:p>
          <a:p>
            <a:pPr lvl="1"/>
            <a:r>
              <a:rPr lang="en-US" sz="1800" dirty="0"/>
              <a:t>Gains detected with as low as 3 copies of the gene</a:t>
            </a:r>
          </a:p>
          <a:p>
            <a:r>
              <a:rPr lang="en-US" sz="2000" dirty="0"/>
              <a:t>No matched normal sample required</a:t>
            </a:r>
          </a:p>
          <a:p>
            <a:r>
              <a:rPr lang="en-US" sz="2000" dirty="0"/>
              <a:t>270 QIAseq297 genes covered by the methods</a:t>
            </a:r>
          </a:p>
          <a:p>
            <a:r>
              <a:rPr lang="en-US" sz="2000" dirty="0"/>
              <a:t>3 genes included in the recently launched ALL panel</a:t>
            </a:r>
          </a:p>
        </p:txBody>
      </p:sp>
    </p:spTree>
    <p:extLst>
      <p:ext uri="{BB962C8B-B14F-4D97-AF65-F5344CB8AC3E}">
        <p14:creationId xmlns:p14="http://schemas.microsoft.com/office/powerpoint/2010/main" val="2358002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EF11FCE-84F7-463F-86CC-212137C13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C0209A1-3433-47D0-AEC3-7C03867B9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CA0BC4-687A-47A2-BC9E-A65B95E55B1B}"/>
              </a:ext>
            </a:extLst>
          </p:cNvPr>
          <p:cNvSpPr/>
          <p:nvPr/>
        </p:nvSpPr>
        <p:spPr>
          <a:xfrm>
            <a:off x="4817828" y="3232623"/>
            <a:ext cx="224612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Hyunjun Nam</a:t>
            </a:r>
          </a:p>
          <a:p>
            <a:r>
              <a:rPr lang="en-US" dirty="0">
                <a:solidFill>
                  <a:schemeClr val="bg1"/>
                </a:solidFill>
              </a:rPr>
              <a:t>Rudy Fabunan</a:t>
            </a:r>
          </a:p>
          <a:p>
            <a:r>
              <a:rPr lang="en-US" dirty="0">
                <a:solidFill>
                  <a:schemeClr val="bg1"/>
                </a:solidFill>
              </a:rPr>
              <a:t>Segun Jung</a:t>
            </a:r>
          </a:p>
          <a:p>
            <a:r>
              <a:rPr lang="en-US" dirty="0">
                <a:solidFill>
                  <a:schemeClr val="bg1"/>
                </a:solidFill>
              </a:rPr>
              <a:t>Vincent Funari</a:t>
            </a:r>
          </a:p>
          <a:p>
            <a:r>
              <a:rPr lang="en-US" dirty="0">
                <a:solidFill>
                  <a:schemeClr val="bg1"/>
                </a:solidFill>
              </a:rPr>
              <a:t>Fernando Lopez-Diaz</a:t>
            </a:r>
          </a:p>
          <a:p>
            <a:r>
              <a:rPr lang="en-US" dirty="0">
                <a:solidFill>
                  <a:schemeClr val="bg1"/>
                </a:solidFill>
              </a:rPr>
              <a:t>Chaugiang Duong</a:t>
            </a:r>
          </a:p>
        </p:txBody>
      </p:sp>
    </p:spTree>
    <p:extLst>
      <p:ext uri="{BB962C8B-B14F-4D97-AF65-F5344CB8AC3E}">
        <p14:creationId xmlns:p14="http://schemas.microsoft.com/office/powerpoint/2010/main" val="3233028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8266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40677" y="0"/>
            <a:ext cx="1233267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9990" y="-293683"/>
            <a:ext cx="10094480" cy="1600200"/>
          </a:xfrm>
        </p:spPr>
        <p:txBody>
          <a:bodyPr/>
          <a:lstStyle/>
          <a:p>
            <a:r>
              <a:rPr lang="en-US" dirty="0"/>
              <a:t>Join the NeoGenomics Molecular Tumor Boards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451590" y="6034088"/>
            <a:ext cx="365760" cy="434975"/>
          </a:xfrm>
        </p:spPr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81000" y="2298700"/>
            <a:ext cx="7362217" cy="3340100"/>
          </a:xfrm>
        </p:spPr>
        <p:txBody>
          <a:bodyPr/>
          <a:lstStyle/>
          <a:p>
            <a:r>
              <a:rPr lang="en-US" sz="2000" dirty="0"/>
              <a:t>Multidisciplinary teams have live discussions consulting on multiple cases with expert oncologists</a:t>
            </a:r>
          </a:p>
          <a:p>
            <a:r>
              <a:rPr lang="en-US" sz="2000" dirty="0"/>
              <a:t>Physicians can submit cases for discussion</a:t>
            </a:r>
          </a:p>
          <a:p>
            <a:r>
              <a:rPr lang="en-US" sz="2000" dirty="0">
                <a:ea typeface="Jost" pitchFamily="2" charset="77"/>
              </a:rPr>
              <a:t>Lung, breast, colorectal, and more</a:t>
            </a:r>
          </a:p>
          <a:p>
            <a:r>
              <a:rPr lang="en-US" sz="2000" dirty="0">
                <a:ea typeface="Jost" pitchFamily="2" charset="77"/>
              </a:rPr>
              <a:t>For more information, visit neogenomics.com/client-services/education/tumor-boards</a:t>
            </a:r>
            <a:endParaRPr lang="en-CA" sz="2000" dirty="0">
              <a:ea typeface="Jost" pitchFamily="2" charset="77"/>
            </a:endParaRPr>
          </a:p>
          <a:p>
            <a:endParaRPr lang="en-CA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94469"/>
            <a:ext cx="12196688" cy="64690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1089" y="4994031"/>
            <a:ext cx="2756095" cy="644769"/>
          </a:xfrm>
          <a:prstGeom prst="rect">
            <a:avLst/>
          </a:prstGeom>
          <a:solidFill>
            <a:srgbClr val="0014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2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E66A2-B320-EC4C-970A-A03D6AA36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80" y="1314236"/>
            <a:ext cx="6419850" cy="899031"/>
          </a:xfrm>
        </p:spPr>
        <p:txBody>
          <a:bodyPr/>
          <a:lstStyle/>
          <a:p>
            <a:pPr algn="ctr"/>
            <a:r>
              <a:rPr lang="en-US" sz="3500" dirty="0"/>
              <a:t>CNV Detection Pipeline</a:t>
            </a:r>
            <a:br>
              <a:rPr lang="en-US" sz="3500" dirty="0"/>
            </a:br>
            <a:r>
              <a:rPr lang="en-US" sz="3500" dirty="0"/>
              <a:t>for the NeoHEME NGS Assay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24EC1D-20E3-4ABA-BB40-F719CF1DEC38}"/>
              </a:ext>
            </a:extLst>
          </p:cNvPr>
          <p:cNvSpPr/>
          <p:nvPr/>
        </p:nvSpPr>
        <p:spPr>
          <a:xfrm>
            <a:off x="5231657" y="5267174"/>
            <a:ext cx="37128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Dr. Christophe Magnan, PhD</a:t>
            </a:r>
          </a:p>
          <a:p>
            <a:r>
              <a:rPr lang="pt-BR" dirty="0">
                <a:solidFill>
                  <a:schemeClr val="bg1"/>
                </a:solidFill>
              </a:rPr>
              <a:t>Senior Bioinformatics Scientist, R&amp;D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75F386-8895-4228-AE11-4D3F4A540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280" y="4083528"/>
            <a:ext cx="5295900" cy="556628"/>
          </a:xfrm>
        </p:spPr>
        <p:txBody>
          <a:bodyPr/>
          <a:lstStyle/>
          <a:p>
            <a:r>
              <a:rPr lang="en-US" dirty="0"/>
              <a:t>Frontiers in Biology Series – February 2022</a:t>
            </a:r>
          </a:p>
        </p:txBody>
      </p:sp>
    </p:spTree>
    <p:extLst>
      <p:ext uri="{BB962C8B-B14F-4D97-AF65-F5344CB8AC3E}">
        <p14:creationId xmlns:p14="http://schemas.microsoft.com/office/powerpoint/2010/main" val="1349275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Copy Number Variations (CNV)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03640E-CCB8-4D28-B1EC-6277920AA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939" y="1174373"/>
            <a:ext cx="3837623" cy="3449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1D5D72-9B82-42FD-BAD5-BFC7E06D8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357" y="1429654"/>
            <a:ext cx="3947160" cy="2266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9C0FA2-BFB5-4C55-841E-AA28B3B1A9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29" y="3001878"/>
            <a:ext cx="2857500" cy="23088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E7CD71-732F-4E97-8979-84FFFD806F75}"/>
              </a:ext>
            </a:extLst>
          </p:cNvPr>
          <p:cNvSpPr txBox="1"/>
          <p:nvPr/>
        </p:nvSpPr>
        <p:spPr>
          <a:xfrm>
            <a:off x="5546426" y="3756198"/>
            <a:ext cx="1714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15B60">
                    <a:lumMod val="75000"/>
                  </a:srgbClr>
                </a:solidFill>
                <a:latin typeface="Calibri"/>
              </a:rPr>
              <a:t>Trisomy 12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9942D60-DA20-4E2C-BB6A-7CDA369DCA41}"/>
              </a:ext>
            </a:extLst>
          </p:cNvPr>
          <p:cNvSpPr/>
          <p:nvPr/>
        </p:nvSpPr>
        <p:spPr>
          <a:xfrm>
            <a:off x="6472349" y="2096395"/>
            <a:ext cx="1019392" cy="918464"/>
          </a:xfrm>
          <a:prstGeom prst="ellipse">
            <a:avLst/>
          </a:prstGeom>
          <a:noFill/>
          <a:ln w="38100" cap="flat" cmpd="sng" algn="ctr">
            <a:solidFill>
              <a:srgbClr val="F15B60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1CAB8E-A21E-45AF-84BD-A69E1E1F8946}"/>
              </a:ext>
            </a:extLst>
          </p:cNvPr>
          <p:cNvCxnSpPr>
            <a:cxnSpLocks/>
          </p:cNvCxnSpPr>
          <p:nvPr/>
        </p:nvCxnSpPr>
        <p:spPr>
          <a:xfrm flipV="1">
            <a:off x="6462410" y="3054617"/>
            <a:ext cx="294450" cy="753167"/>
          </a:xfrm>
          <a:prstGeom prst="straightConnector1">
            <a:avLst/>
          </a:prstGeom>
          <a:noFill/>
          <a:ln w="38100" cap="flat" cmpd="sng" algn="ctr">
            <a:solidFill>
              <a:srgbClr val="F15B60">
                <a:lumMod val="75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80132BA-2992-44DF-859E-5461C9D609FE}"/>
              </a:ext>
            </a:extLst>
          </p:cNvPr>
          <p:cNvSpPr txBox="1"/>
          <p:nvPr/>
        </p:nvSpPr>
        <p:spPr>
          <a:xfrm>
            <a:off x="16502" y="2373171"/>
            <a:ext cx="1714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15B60">
                    <a:lumMod val="75000"/>
                  </a:srgbClr>
                </a:solidFill>
                <a:latin typeface="Calibri"/>
              </a:rPr>
              <a:t>Monosomy 7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2DA851-3C8B-4A7F-84F4-D896FE83BE7C}"/>
              </a:ext>
            </a:extLst>
          </p:cNvPr>
          <p:cNvCxnSpPr>
            <a:cxnSpLocks/>
          </p:cNvCxnSpPr>
          <p:nvPr/>
        </p:nvCxnSpPr>
        <p:spPr>
          <a:xfrm>
            <a:off x="756521" y="2801823"/>
            <a:ext cx="0" cy="708970"/>
          </a:xfrm>
          <a:prstGeom prst="straightConnector1">
            <a:avLst/>
          </a:prstGeom>
          <a:noFill/>
          <a:ln w="38100" cap="flat" cmpd="sng" algn="ctr">
            <a:solidFill>
              <a:srgbClr val="F15B60">
                <a:lumMod val="75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873DB1E-2253-45E2-81A6-4E0237730708}"/>
              </a:ext>
            </a:extLst>
          </p:cNvPr>
          <p:cNvSpPr/>
          <p:nvPr/>
        </p:nvSpPr>
        <p:spPr>
          <a:xfrm>
            <a:off x="445713" y="3597135"/>
            <a:ext cx="654745" cy="755828"/>
          </a:xfrm>
          <a:prstGeom prst="ellipse">
            <a:avLst/>
          </a:prstGeom>
          <a:noFill/>
          <a:ln w="38100" cap="flat" cmpd="sng" algn="ctr">
            <a:solidFill>
              <a:srgbClr val="F15B60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10E29D-E6D6-44F8-ABA1-28325E8A22AA}"/>
              </a:ext>
            </a:extLst>
          </p:cNvPr>
          <p:cNvSpPr txBox="1"/>
          <p:nvPr/>
        </p:nvSpPr>
        <p:spPr>
          <a:xfrm>
            <a:off x="10107925" y="3203786"/>
            <a:ext cx="1234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15B60">
                    <a:lumMod val="75000"/>
                  </a:srgbClr>
                </a:solidFill>
                <a:latin typeface="Calibri"/>
              </a:rPr>
              <a:t>Gain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119EB1-597D-4E91-8896-F65C526E97DB}"/>
              </a:ext>
            </a:extLst>
          </p:cNvPr>
          <p:cNvSpPr txBox="1"/>
          <p:nvPr/>
        </p:nvSpPr>
        <p:spPr>
          <a:xfrm>
            <a:off x="8668206" y="3203786"/>
            <a:ext cx="1234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15B60">
                    <a:lumMod val="75000"/>
                  </a:srgbClr>
                </a:solidFill>
                <a:latin typeface="Calibri"/>
              </a:rPr>
              <a:t>Loss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700186D-84F8-4488-AA2F-8396E3FFD081}"/>
              </a:ext>
            </a:extLst>
          </p:cNvPr>
          <p:cNvSpPr txBox="1">
            <a:spLocks/>
          </p:cNvSpPr>
          <p:nvPr/>
        </p:nvSpPr>
        <p:spPr>
          <a:xfrm>
            <a:off x="3780592" y="4445040"/>
            <a:ext cx="6122504" cy="2219148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Calibri" panose="020F0502020204030204" pitchFamily="34" charset="0"/>
              <a:buChar char="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Calibri" panose="020F050202020403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Calibri" panose="020F0502020204030204" pitchFamily="34" charset="0"/>
              <a:buChar char="−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Calibri" panose="020F0502020204030204" pitchFamily="34" charset="0"/>
              <a:buChar char="−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Tx/>
              <a:buFont typeface="Calibri" panose="020F0502020204030204" pitchFamily="34" charset="0"/>
              <a:buChar char="−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Large regions (e.g. chromosome, arm)</a:t>
            </a:r>
          </a:p>
          <a:p>
            <a:pPr marL="4572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Tx/>
              <a:buFont typeface="Calibri" panose="020F0502020204030204" pitchFamily="34" charset="0"/>
              <a:buChar char="−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Small regions (e.g. cytoband,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gene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, exon)</a:t>
            </a:r>
          </a:p>
          <a:p>
            <a:pPr marL="4572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Tx/>
              <a:buFont typeface="Calibri" panose="020F0502020204030204" pitchFamily="34" charset="0"/>
              <a:buChar char="−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Number of copies from 0 to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~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20?</a:t>
            </a:r>
          </a:p>
          <a:p>
            <a:pPr marL="4572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Tx/>
              <a:buFont typeface="Calibri" panose="020F0502020204030204" pitchFamily="34" charset="0"/>
              <a:buChar char="−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2 copies = normal karyotype</a:t>
            </a:r>
          </a:p>
          <a:p>
            <a:pPr marL="4572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−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Less than 2 copies = loss/deletion</a:t>
            </a:r>
          </a:p>
          <a:p>
            <a:pPr marL="4572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Tx/>
              <a:buFont typeface="Calibri" panose="020F0502020204030204" pitchFamily="34" charset="0"/>
              <a:buChar char="−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More than 2 = gain/duplication/amplification</a:t>
            </a:r>
          </a:p>
          <a:p>
            <a:pPr marL="2286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4D500"/>
              </a:buClr>
              <a:buSzTx/>
              <a:buFont typeface="Calibri" panose="020F050202020403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8148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BAA35D-E494-41D3-B5D9-DD0A3308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Number Variations (CNV)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27ABF-31FC-4F23-9B4D-CE0042DE22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6</a:t>
            </a:fld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EBC71F74-4229-4D33-B401-553450AD14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02409" y="1689654"/>
            <a:ext cx="8202526" cy="5236902"/>
          </a:xfrm>
        </p:spPr>
        <p:txBody>
          <a:bodyPr/>
          <a:lstStyle/>
          <a:p>
            <a:r>
              <a:rPr lang="en-US" u="sng" dirty="0"/>
              <a:t>Not specific to cancers</a:t>
            </a:r>
          </a:p>
          <a:p>
            <a:pPr marL="1371600" lvl="1">
              <a:spcBef>
                <a:spcPts val="1200"/>
              </a:spcBef>
            </a:pPr>
            <a:r>
              <a:rPr lang="en-US" dirty="0"/>
              <a:t>Down syndrome (Trisomy 21)</a:t>
            </a:r>
          </a:p>
          <a:p>
            <a:pPr marL="1371600" lvl="1"/>
            <a:r>
              <a:rPr lang="en-US" sz="2000" dirty="0"/>
              <a:t>Turner syndrome (Monosomy X)</a:t>
            </a:r>
          </a:p>
          <a:p>
            <a:pPr marL="1371600" lvl="1"/>
            <a:r>
              <a:rPr lang="en-US" sz="2000" dirty="0"/>
              <a:t>Not necessarily associated to a disease</a:t>
            </a:r>
          </a:p>
          <a:p>
            <a:pPr marL="1371600" lvl="1">
              <a:spcBef>
                <a:spcPts val="600"/>
              </a:spcBef>
            </a:pPr>
            <a:r>
              <a:rPr lang="en-US" sz="2000" dirty="0"/>
              <a:t>Role, effect, and extent of CNVs not fully understood</a:t>
            </a:r>
          </a:p>
          <a:p>
            <a:r>
              <a:rPr lang="en-US" u="sng" dirty="0"/>
              <a:t>Prominent features of hematologic and solid cancers</a:t>
            </a:r>
          </a:p>
          <a:p>
            <a:pPr marL="1371600" lvl="1">
              <a:spcBef>
                <a:spcPts val="1200"/>
              </a:spcBef>
            </a:pPr>
            <a:r>
              <a:rPr lang="en-US" sz="2000" dirty="0"/>
              <a:t>Commonly observed in most cancers</a:t>
            </a:r>
          </a:p>
          <a:p>
            <a:pPr marL="1371600" lvl="1"/>
            <a:r>
              <a:rPr lang="en-US" sz="2000" dirty="0"/>
              <a:t>Some CNV are characteristic of specific types of cancer</a:t>
            </a:r>
          </a:p>
          <a:p>
            <a:pPr marL="1828800" lvl="2"/>
            <a:r>
              <a:rPr lang="en-US" dirty="0"/>
              <a:t>Monosomy 7 in MDS/AML</a:t>
            </a:r>
          </a:p>
          <a:p>
            <a:pPr marL="1828800" lvl="2"/>
            <a:r>
              <a:rPr lang="en-US" dirty="0"/>
              <a:t>Trisomy 12 in CLL</a:t>
            </a:r>
          </a:p>
          <a:p>
            <a:pPr marL="1371600" lvl="1"/>
            <a:r>
              <a:rPr lang="en-US" sz="2000" dirty="0"/>
              <a:t>Involved in development and progression of cancer</a:t>
            </a:r>
          </a:p>
          <a:p>
            <a:pPr marL="1371600" lvl="1"/>
            <a:r>
              <a:rPr lang="en-US" sz="2000" dirty="0"/>
              <a:t>Alters the normal gene expression levels</a:t>
            </a:r>
          </a:p>
          <a:p>
            <a:pPr marL="1371600" lvl="1"/>
            <a:r>
              <a:rPr lang="en-US" sz="2000" dirty="0"/>
              <a:t>Detection useful for prognosis and treatment</a:t>
            </a:r>
          </a:p>
        </p:txBody>
      </p:sp>
    </p:spTree>
    <p:extLst>
      <p:ext uri="{BB962C8B-B14F-4D97-AF65-F5344CB8AC3E}">
        <p14:creationId xmlns:p14="http://schemas.microsoft.com/office/powerpoint/2010/main" val="3560200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2EB5139-F0A5-4C57-A020-10EB4313EFFC}"/>
              </a:ext>
            </a:extLst>
          </p:cNvPr>
          <p:cNvSpPr/>
          <p:nvPr/>
        </p:nvSpPr>
        <p:spPr>
          <a:xfrm>
            <a:off x="96078" y="5774635"/>
            <a:ext cx="2955235" cy="10224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ECEF35-85CA-44D1-8E0C-3052DC1713BB}"/>
              </a:ext>
            </a:extLst>
          </p:cNvPr>
          <p:cNvSpPr/>
          <p:nvPr/>
        </p:nvSpPr>
        <p:spPr>
          <a:xfrm>
            <a:off x="10117266" y="5844209"/>
            <a:ext cx="1978656" cy="8448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DCB561-CFC4-49D5-B23E-0431310D8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CNV Detection Methods…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62EE5C-8449-4A3E-9843-50638276E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8" y="1723387"/>
            <a:ext cx="4190343" cy="25436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574ABC-138F-4D39-8FBA-D515DF7E8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032" y="4366570"/>
            <a:ext cx="4250795" cy="2372160"/>
          </a:xfrm>
          <a:prstGeom prst="rect">
            <a:avLst/>
          </a:prstGeom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F4381C6-C600-489E-91FA-4B7863864B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1348298"/>
              </p:ext>
            </p:extLst>
          </p:nvPr>
        </p:nvGraphicFramePr>
        <p:xfrm>
          <a:off x="7444409" y="1415720"/>
          <a:ext cx="4651513" cy="2782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" name="Acrobat Document" r:id="rId5" imgW="3924112" imgH="2971761" progId="AcroExch.Document.DC">
                  <p:embed/>
                </p:oleObj>
              </mc:Choice>
              <mc:Fallback>
                <p:oleObj name="Acrobat Document" r:id="rId5" imgW="3924112" imgH="2971761" progId="AcroExch.Document.DC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0AAF071D-837D-419D-8116-A3AFB01DCF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44409" y="1415720"/>
                        <a:ext cx="4651513" cy="27823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59F0B70-CC83-4398-9844-F39106777781}"/>
              </a:ext>
            </a:extLst>
          </p:cNvPr>
          <p:cNvSpPr txBox="1">
            <a:spLocks/>
          </p:cNvSpPr>
          <p:nvPr/>
        </p:nvSpPr>
        <p:spPr>
          <a:xfrm>
            <a:off x="198783" y="4485374"/>
            <a:ext cx="3792249" cy="1830312"/>
          </a:xfrm>
          <a:prstGeom prst="rect">
            <a:avLst/>
          </a:prstGeom>
        </p:spPr>
        <p:txBody>
          <a:bodyPr vert="horz" lIns="0" tIns="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Calibri" panose="020F0502020204030204" pitchFamily="34" charset="0"/>
              <a:buChar char="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Calibri" panose="020F050202020403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Calibri" panose="020F0502020204030204" pitchFamily="34" charset="0"/>
              <a:buChar char="−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Calibri" panose="020F0502020204030204" pitchFamily="34" charset="0"/>
              <a:buChar char="−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4D5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15B60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Cytogenetics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4D5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797D2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97D2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whole genome, quantitative and structural abnormalities, individual cell view, well established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4D5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797D2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97D2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resolution, low number of observed cells results in a lower sensitivity overall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0217821-86C7-4A77-9D25-F86064FD5914}"/>
              </a:ext>
            </a:extLst>
          </p:cNvPr>
          <p:cNvSpPr txBox="1">
            <a:spLocks/>
          </p:cNvSpPr>
          <p:nvPr/>
        </p:nvSpPr>
        <p:spPr>
          <a:xfrm>
            <a:off x="8359086" y="4208806"/>
            <a:ext cx="3842854" cy="2588298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Calibri" panose="020F0502020204030204" pitchFamily="34" charset="0"/>
              <a:buChar char="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Calibri" panose="020F050202020403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Calibri" panose="020F0502020204030204" pitchFamily="34" charset="0"/>
              <a:buChar char="−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Calibri" panose="020F0502020204030204" pitchFamily="34" charset="0"/>
              <a:buChar char="−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spcBef>
                <a:spcPts val="1200"/>
              </a:spcBef>
              <a:buClr>
                <a:srgbClr val="B4D500"/>
              </a:buClr>
              <a:buFont typeface="Calibri" panose="020F0502020204030204" pitchFamily="34" charset="0"/>
              <a:buNone/>
            </a:pPr>
            <a:r>
              <a:rPr lang="en-US" sz="1900" b="1" dirty="0">
                <a:solidFill>
                  <a:srgbClr val="F15B60">
                    <a:lumMod val="75000"/>
                  </a:srgbClr>
                </a:solidFill>
                <a:latin typeface="Calibri"/>
              </a:rPr>
              <a:t>NGS</a:t>
            </a:r>
          </a:p>
          <a:p>
            <a:pPr marL="228600" lvl="1" indent="0">
              <a:spcBef>
                <a:spcPts val="1000"/>
              </a:spcBef>
              <a:buClr>
                <a:srgbClr val="B4D500"/>
              </a:buClr>
              <a:buFont typeface="Calibri" panose="020F0502020204030204" pitchFamily="34" charset="0"/>
              <a:buNone/>
            </a:pPr>
            <a:r>
              <a:rPr lang="en-US" sz="1700" b="1" dirty="0">
                <a:solidFill>
                  <a:srgbClr val="4797D2">
                    <a:lumMod val="75000"/>
                  </a:srgbClr>
                </a:solidFill>
                <a:latin typeface="Calibri"/>
              </a:rPr>
              <a:t>Pros</a:t>
            </a:r>
            <a:r>
              <a:rPr lang="en-US" sz="1700" dirty="0">
                <a:solidFill>
                  <a:srgbClr val="4797D2">
                    <a:lumMod val="75000"/>
                  </a:srgbClr>
                </a:solidFill>
                <a:latin typeface="Calibri"/>
              </a:rPr>
              <a:t>: whole genome or targeted, high resolution, quantitative and structural abnormalities, very high number of sequenced cells</a:t>
            </a:r>
          </a:p>
          <a:p>
            <a:pPr marL="228600" lvl="1" indent="0">
              <a:spcBef>
                <a:spcPts val="1000"/>
              </a:spcBef>
              <a:buClr>
                <a:srgbClr val="B4D500"/>
              </a:buClr>
              <a:buFont typeface="Calibri" panose="020F0502020204030204" pitchFamily="34" charset="0"/>
              <a:buNone/>
            </a:pPr>
            <a:r>
              <a:rPr lang="en-US" sz="1700" b="1" dirty="0">
                <a:solidFill>
                  <a:srgbClr val="4797D2">
                    <a:lumMod val="75000"/>
                  </a:srgbClr>
                </a:solidFill>
                <a:latin typeface="Calibri"/>
              </a:rPr>
              <a:t>Cons</a:t>
            </a:r>
            <a:r>
              <a:rPr lang="en-US" sz="1700" dirty="0">
                <a:solidFill>
                  <a:srgbClr val="4797D2">
                    <a:lumMod val="75000"/>
                  </a:srgbClr>
                </a:solidFill>
                <a:latin typeface="Calibri"/>
              </a:rPr>
              <a:t>: heavily relies on coverage uniformity, noisy data, limits of detection, bulk sequencing, methods not particularly well established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C184EF-55A6-477C-B734-5A86286BE6D6}"/>
              </a:ext>
            </a:extLst>
          </p:cNvPr>
          <p:cNvSpPr/>
          <p:nvPr/>
        </p:nvSpPr>
        <p:spPr>
          <a:xfrm>
            <a:off x="7414592" y="1415720"/>
            <a:ext cx="556591" cy="27823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3338C92-9CD9-46BA-95B9-B33F73546DB8}"/>
              </a:ext>
            </a:extLst>
          </p:cNvPr>
          <p:cNvSpPr/>
          <p:nvPr/>
        </p:nvSpPr>
        <p:spPr>
          <a:xfrm>
            <a:off x="9283148" y="1341783"/>
            <a:ext cx="125233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2403E6-7CE5-4C24-946F-564C4E2620A5}"/>
              </a:ext>
            </a:extLst>
          </p:cNvPr>
          <p:cNvSpPr/>
          <p:nvPr/>
        </p:nvSpPr>
        <p:spPr>
          <a:xfrm>
            <a:off x="7971183" y="3989309"/>
            <a:ext cx="4025347" cy="154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709B41F-7462-4011-9425-B5D1A5BB4601}"/>
              </a:ext>
            </a:extLst>
          </p:cNvPr>
          <p:cNvSpPr txBox="1">
            <a:spLocks/>
          </p:cNvSpPr>
          <p:nvPr/>
        </p:nvSpPr>
        <p:spPr>
          <a:xfrm>
            <a:off x="4226787" y="2336956"/>
            <a:ext cx="3704639" cy="1941423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Calibri" panose="020F0502020204030204" pitchFamily="34" charset="0"/>
              <a:buChar char="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Calibri" panose="020F050202020403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Calibri" panose="020F0502020204030204" pitchFamily="34" charset="0"/>
              <a:buChar char="−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Calibri" panose="020F0502020204030204" pitchFamily="34" charset="0"/>
              <a:buChar char="−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spcBef>
                <a:spcPts val="1200"/>
              </a:spcBef>
              <a:buClr>
                <a:srgbClr val="B4D500"/>
              </a:buClr>
              <a:buFont typeface="Calibri" panose="020F0502020204030204" pitchFamily="34" charset="0"/>
              <a:buNone/>
            </a:pPr>
            <a:r>
              <a:rPr lang="en-US" sz="1900" b="1" dirty="0">
                <a:solidFill>
                  <a:srgbClr val="F15B60">
                    <a:lumMod val="75000"/>
                  </a:srgbClr>
                </a:solidFill>
                <a:latin typeface="Calibri"/>
              </a:rPr>
              <a:t>FISH</a:t>
            </a:r>
          </a:p>
          <a:p>
            <a:pPr marL="228600" lvl="1" indent="0">
              <a:spcBef>
                <a:spcPts val="1000"/>
              </a:spcBef>
              <a:buClr>
                <a:srgbClr val="B4D500"/>
              </a:buClr>
              <a:buFont typeface="Calibri" panose="020F0502020204030204" pitchFamily="34" charset="0"/>
              <a:buNone/>
            </a:pPr>
            <a:r>
              <a:rPr lang="en-US" sz="1700" b="1" dirty="0">
                <a:solidFill>
                  <a:srgbClr val="4797D2">
                    <a:lumMod val="75000"/>
                  </a:srgbClr>
                </a:solidFill>
                <a:latin typeface="Calibri"/>
              </a:rPr>
              <a:t>Pros</a:t>
            </a:r>
            <a:r>
              <a:rPr lang="en-US" sz="1700" dirty="0">
                <a:solidFill>
                  <a:srgbClr val="4797D2">
                    <a:lumMod val="75000"/>
                  </a:srgbClr>
                </a:solidFill>
                <a:latin typeface="Calibri"/>
              </a:rPr>
              <a:t>: medium resolution, quantitative and structural abnormalities, single cell view, sensitivity, well established</a:t>
            </a:r>
          </a:p>
          <a:p>
            <a:pPr marL="228600" lvl="1" indent="0">
              <a:spcBef>
                <a:spcPts val="1000"/>
              </a:spcBef>
              <a:buClr>
                <a:srgbClr val="B4D500"/>
              </a:buClr>
              <a:buFont typeface="Calibri" panose="020F0502020204030204" pitchFamily="34" charset="0"/>
              <a:buNone/>
            </a:pPr>
            <a:r>
              <a:rPr lang="en-US" sz="1700" b="1" dirty="0">
                <a:solidFill>
                  <a:srgbClr val="4797D2">
                    <a:lumMod val="75000"/>
                  </a:srgbClr>
                </a:solidFill>
                <a:latin typeface="Calibri"/>
              </a:rPr>
              <a:t>Cons</a:t>
            </a:r>
            <a:r>
              <a:rPr lang="en-US" sz="1700" dirty="0">
                <a:solidFill>
                  <a:srgbClr val="4797D2">
                    <a:lumMod val="75000"/>
                  </a:srgbClr>
                </a:solidFill>
                <a:latin typeface="Calibri"/>
              </a:rPr>
              <a:t>: localized, number of observed cells still relatively low</a:t>
            </a:r>
          </a:p>
        </p:txBody>
      </p:sp>
    </p:spTree>
    <p:extLst>
      <p:ext uri="{BB962C8B-B14F-4D97-AF65-F5344CB8AC3E}">
        <p14:creationId xmlns:p14="http://schemas.microsoft.com/office/powerpoint/2010/main" val="1323824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BB0025-B043-43C0-A0FD-BDFEC8FBB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908C98-B7E1-4AA8-9F66-A53763D91F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8</a:t>
            </a:fld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B97FAD2-4FBA-4753-96EC-3EEEDF58CB5B}"/>
              </a:ext>
            </a:extLst>
          </p:cNvPr>
          <p:cNvSpPr/>
          <p:nvPr/>
        </p:nvSpPr>
        <p:spPr>
          <a:xfrm>
            <a:off x="69575" y="5486400"/>
            <a:ext cx="12062791" cy="13815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C06B9FA4-9A94-43C5-A533-680357E30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348" y="1381540"/>
            <a:ext cx="10384548" cy="538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535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BB0025-B043-43C0-A0FD-BDFEC8FBB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 – Data Collection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908C98-B7E1-4AA8-9F66-A53763D91F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A7A06E3-B049-42B0-A44B-712ACD1596F5}" type="slidenum">
              <a:rPr lang="en-US" smtClean="0"/>
              <a:pPr algn="r"/>
              <a:t>9</a:t>
            </a:fld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B97FAD2-4FBA-4753-96EC-3EEEDF58CB5B}"/>
              </a:ext>
            </a:extLst>
          </p:cNvPr>
          <p:cNvSpPr/>
          <p:nvPr/>
        </p:nvSpPr>
        <p:spPr>
          <a:xfrm>
            <a:off x="69575" y="5486400"/>
            <a:ext cx="12062791" cy="13815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C06B9FA4-9A94-43C5-A533-680357E30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348" y="1381540"/>
            <a:ext cx="10384548" cy="538183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D9E781-DA90-44DC-8D67-5AD356C0CB55}"/>
              </a:ext>
            </a:extLst>
          </p:cNvPr>
          <p:cNvSpPr/>
          <p:nvPr/>
        </p:nvSpPr>
        <p:spPr>
          <a:xfrm>
            <a:off x="1572226" y="1997765"/>
            <a:ext cx="8138304" cy="165983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90767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NEW NEO">
      <a:dk1>
        <a:srgbClr val="212120"/>
      </a:dk1>
      <a:lt1>
        <a:srgbClr val="FFFFFF"/>
      </a:lt1>
      <a:dk2>
        <a:srgbClr val="888A8B"/>
      </a:dk2>
      <a:lt2>
        <a:srgbClr val="FFFFFF"/>
      </a:lt2>
      <a:accent1>
        <a:srgbClr val="041B73"/>
      </a:accent1>
      <a:accent2>
        <a:srgbClr val="0152AC"/>
      </a:accent2>
      <a:accent3>
        <a:srgbClr val="00CDEC"/>
      </a:accent3>
      <a:accent4>
        <a:srgbClr val="24960F"/>
      </a:accent4>
      <a:accent5>
        <a:srgbClr val="93BA1F"/>
      </a:accent5>
      <a:accent6>
        <a:srgbClr val="212120"/>
      </a:accent6>
      <a:hlink>
        <a:srgbClr val="0152AC"/>
      </a:hlink>
      <a:folHlink>
        <a:srgbClr val="0152AC"/>
      </a:folHlink>
    </a:clrScheme>
    <a:fontScheme name="Jost">
      <a:majorFont>
        <a:latin typeface="Jost Medium"/>
        <a:ea typeface=""/>
        <a:cs typeface=""/>
      </a:majorFont>
      <a:minorFont>
        <a:latin typeface="Jost Regular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C375A4E-9F76-4B21-9AB2-556C6EF73A8D}" vid="{290EC048-0977-4BA8-8D0C-20161C7EA670}"/>
    </a:ext>
  </a:extLst>
</a:theme>
</file>

<file path=ppt/theme/theme2.xml><?xml version="1.0" encoding="utf-8"?>
<a:theme xmlns:a="http://schemas.openxmlformats.org/drawingml/2006/main" name="hsy-seal">
  <a:themeElements>
    <a:clrScheme name="Custom 5">
      <a:dk1>
        <a:srgbClr val="262626"/>
      </a:dk1>
      <a:lt1>
        <a:sysClr val="window" lastClr="FFFFFF"/>
      </a:lt1>
      <a:dk2>
        <a:srgbClr val="569BBE"/>
      </a:dk2>
      <a:lt2>
        <a:srgbClr val="FFFFFF"/>
      </a:lt2>
      <a:accent1>
        <a:srgbClr val="00245D"/>
      </a:accent1>
      <a:accent2>
        <a:srgbClr val="6A85BA"/>
      </a:accent2>
      <a:accent3>
        <a:srgbClr val="59B297"/>
      </a:accent3>
      <a:accent4>
        <a:srgbClr val="24ADAE"/>
      </a:accent4>
      <a:accent5>
        <a:srgbClr val="A1BF87"/>
      </a:accent5>
      <a:accent6>
        <a:srgbClr val="4D361E"/>
      </a:accent6>
      <a:hlink>
        <a:srgbClr val="003699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hsy-seal">
  <a:themeElements>
    <a:clrScheme name="Custom 5">
      <a:dk1>
        <a:srgbClr val="262626"/>
      </a:dk1>
      <a:lt1>
        <a:sysClr val="window" lastClr="FFFFFF"/>
      </a:lt1>
      <a:dk2>
        <a:srgbClr val="569BBE"/>
      </a:dk2>
      <a:lt2>
        <a:srgbClr val="FFFFFF"/>
      </a:lt2>
      <a:accent1>
        <a:srgbClr val="00245D"/>
      </a:accent1>
      <a:accent2>
        <a:srgbClr val="6A85BA"/>
      </a:accent2>
      <a:accent3>
        <a:srgbClr val="59B297"/>
      </a:accent3>
      <a:accent4>
        <a:srgbClr val="24ADAE"/>
      </a:accent4>
      <a:accent5>
        <a:srgbClr val="A1BF87"/>
      </a:accent5>
      <a:accent6>
        <a:srgbClr val="4D361E"/>
      </a:accent6>
      <a:hlink>
        <a:srgbClr val="003699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10f6e4fb-9509-4da3-9983-90aa5f799658" ContentTypeId="0x0101" PreviousValue="false"/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F828AB0917A0428EEE7CD244EAA26F" ma:contentTypeVersion="1" ma:contentTypeDescription="Create a new document." ma:contentTypeScope="" ma:versionID="f92ae38372600522172a1f037fa92654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0c29c94760feeafb39c0d4353cce2255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D1042407-C2DC-4B8D-A02D-3DABD0FFA3BE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C1734DE1-2EA7-4E58-82D4-1ADFD6767EE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05E6E5-BA38-4DCE-85FB-2402D3ADB4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892B8C93-65E8-438A-AF08-0DCB6052CEF3}">
  <ds:schemaRefs>
    <ds:schemaRef ds:uri="http://schemas.microsoft.com/sharepoint/v3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47062</TotalTime>
  <Words>1495</Words>
  <Application>Microsoft Office PowerPoint</Application>
  <PresentationFormat>Widescreen</PresentationFormat>
  <Paragraphs>449</Paragraphs>
  <Slides>24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8" baseType="lpstr">
      <vt:lpstr>Arial</vt:lpstr>
      <vt:lpstr>Jost Light Roman</vt:lpstr>
      <vt:lpstr>Jost Light</vt:lpstr>
      <vt:lpstr>ＭＳ Ｐゴシック</vt:lpstr>
      <vt:lpstr>Calibri</vt:lpstr>
      <vt:lpstr>Jost Medium Roman</vt:lpstr>
      <vt:lpstr>Jost Medium</vt:lpstr>
      <vt:lpstr>Times New Roman</vt:lpstr>
      <vt:lpstr>Jost</vt:lpstr>
      <vt:lpstr>Jost Regular</vt:lpstr>
      <vt:lpstr>1_Office Theme</vt:lpstr>
      <vt:lpstr>hsy-seal</vt:lpstr>
      <vt:lpstr>1_hsy-seal</vt:lpstr>
      <vt:lpstr>Acrobat Document</vt:lpstr>
      <vt:lpstr>Frontiers in Biology Seminar Series</vt:lpstr>
      <vt:lpstr>The Scientific Collaboration and Engagement team fosters education that enrichens the global scientific and medical community’s understanding of cancer diagnostics to point the way toward advancing patient care</vt:lpstr>
      <vt:lpstr>Join the NeoGenomics Molecular Tumor Boards</vt:lpstr>
      <vt:lpstr>CNV Detection Pipeline for the NeoHEME NGS Assay</vt:lpstr>
      <vt:lpstr>Copy Number Variations (CNV)</vt:lpstr>
      <vt:lpstr>Copy Number Variations (CNV)</vt:lpstr>
      <vt:lpstr>Some CNV Detection Methods…</vt:lpstr>
      <vt:lpstr>Project Overview</vt:lpstr>
      <vt:lpstr>Step 1 – Data Collection</vt:lpstr>
      <vt:lpstr>Data Collection</vt:lpstr>
      <vt:lpstr>Automated Fish Results Extraction</vt:lpstr>
      <vt:lpstr>FISH &amp; NGS Panels</vt:lpstr>
      <vt:lpstr>62 Genes With CNV Result From FISH</vt:lpstr>
      <vt:lpstr>Step 2 – Pipeline Development</vt:lpstr>
      <vt:lpstr>Features for each gene in each sample (20)</vt:lpstr>
      <vt:lpstr>Examples of extracted features</vt:lpstr>
      <vt:lpstr>Random Forest Classifier</vt:lpstr>
      <vt:lpstr>Random Forest Classifier</vt:lpstr>
      <vt:lpstr>Step 3 – Pipeline Validation</vt:lpstr>
      <vt:lpstr>Pipeline Validation Results (1)</vt:lpstr>
      <vt:lpstr>Pipeline Validation Results (2)</vt:lpstr>
      <vt:lpstr>CNV Pipeline Validation Summary</vt:lpstr>
      <vt:lpstr>Q&amp;A</vt:lpstr>
      <vt:lpstr>PowerPoint Presentation</vt:lpstr>
    </vt:vector>
  </TitlesOfParts>
  <Manager/>
  <Company>NeoGenomics Labs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NeoGenomics 2021 PowerPoint Template Wide</dc:title>
  <dc:subject/>
  <dc:creator>Sara Natelli</dc:creator>
  <cp:keywords/>
  <dc:description/>
  <cp:lastModifiedBy>Christophe Magnan</cp:lastModifiedBy>
  <cp:revision>418</cp:revision>
  <dcterms:created xsi:type="dcterms:W3CDTF">2020-12-04T23:56:41Z</dcterms:created>
  <dcterms:modified xsi:type="dcterms:W3CDTF">2022-02-21T00:11:29Z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0x0101000DF828AB0917A0428EEE7CD244EAA26F</vt:lpwstr>
  </property>
</Properties>
</file>